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GB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54202A1-6612-4639-87EC-17E53B69D08E}" type="datetimeFigureOut">
              <a:rPr lang="en-GB"/>
              <a:pPr/>
              <a:t>25/11/2011</a:t>
            </a:fld>
            <a:endParaRPr lang="en-GB"/>
          </a:p>
        </p:txBody>
      </p:sp>
      <p:sp>
        <p:nvSpPr>
          <p:cNvPr id="4710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GB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EFA8A5FA-1FDD-41F5-A5DB-080AC7DE6DD3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DBA1D-A4B7-4CF3-9638-09BEDEEB1071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5DACF-53E5-4DD3-B98A-200D05A5732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D8E0C-B41E-4AC6-A9E1-AB47DC110761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774C0-A81B-4B1F-8316-5DE26DC2689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69AC-3E81-40E2-85EC-2B86B31B8D3C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64939-9155-4F08-A0C6-B2F30C10528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DDB47-5A91-49BB-ACE1-E87406775A3F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B26EE-4FA1-4530-AE97-2FCF4C275D9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64DDD-6EBC-444E-A0AB-C350FD7FB527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B067B-956C-4C6D-8C2A-F40E18E907F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8089D-2281-4807-B2C3-19E72D3418E8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F0550-183A-4CF8-B8D7-61CAC8A206C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7A296-8600-4668-AC7B-EF1AA3AA7242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7750-1CE6-4FC4-B4C1-7AD085E7B23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CE684-C3F2-4354-8216-B058B1D687DA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2D45C-A6A6-47E3-B421-53013C3CFBB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A6E8A-F8B8-4218-9A2A-AD221008AA32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8EFFD-2659-4D32-8090-F998AEDBE81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BA7BA-C248-44C8-94F5-1259DF8B446D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BBE8D-7006-436A-9B71-DDE66FFF689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89641-6B73-437A-AF31-79DEA44FA2E5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05C3F-DB78-4C07-A824-CF0119BE881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638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8552EB-0AA3-4A9B-9F12-25F7AFCB7C49}" type="datetimeFigureOut">
              <a:rPr lang="es-ES"/>
              <a:pPr>
                <a:defRPr/>
              </a:pPr>
              <a:t>25/11/2011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D289A7-B98C-4B50-8476-0BCF6775AEA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338513" y="996950"/>
          <a:ext cx="1531937" cy="1423988"/>
        </p:xfrm>
        <a:graphic>
          <a:graphicData uri="http://schemas.openxmlformats.org/presentationml/2006/ole">
            <p:oleObj spid="_x0000_s3074" name="Image" r:id="rId4" imgW="4617469" imgH="4292366" progId="">
              <p:embed/>
            </p:oleObj>
          </a:graphicData>
        </a:graphic>
      </p:graphicFrame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032000" y="30162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357313" y="2787650"/>
            <a:ext cx="6059487" cy="83185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s-ES" sz="2400">
                <a:latin typeface="Calibri" pitchFamily="34" charset="0"/>
              </a:rPr>
              <a:t>"GoldenBraid: A Standarized DNA Assembly System for Plant Synthetic Biology"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887538" y="4367213"/>
            <a:ext cx="4995862" cy="6477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b="1">
                <a:solidFill>
                  <a:srgbClr val="000066"/>
                </a:solidFill>
                <a:latin typeface="Calibri" pitchFamily="34" charset="0"/>
              </a:rPr>
              <a:t>Fruit genomics and Biotechnology Group</a:t>
            </a:r>
          </a:p>
          <a:p>
            <a:r>
              <a:rPr lang="es-ES">
                <a:solidFill>
                  <a:srgbClr val="000066"/>
                </a:solidFill>
                <a:latin typeface="Calibri" pitchFamily="34" charset="0"/>
              </a:rPr>
              <a:t>Diego Orzaez, IBMCP, CSIC-UPV, Valencia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326 Elipse"/>
          <p:cNvSpPr/>
          <p:nvPr/>
        </p:nvSpPr>
        <p:spPr>
          <a:xfrm>
            <a:off x="409575" y="2441575"/>
            <a:ext cx="3024188" cy="1295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9" name="78 Rectángulo"/>
          <p:cNvSpPr/>
          <p:nvPr/>
        </p:nvSpPr>
        <p:spPr>
          <a:xfrm>
            <a:off x="3779838" y="4673600"/>
            <a:ext cx="2520950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1258888" y="4745038"/>
            <a:ext cx="6626225" cy="9540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2267744" y="4600873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42" name="41 Rectángulo"/>
          <p:cNvSpPr/>
          <p:nvPr/>
        </p:nvSpPr>
        <p:spPr>
          <a:xfrm>
            <a:off x="3707904" y="4744889"/>
            <a:ext cx="288032" cy="1440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5610" name="70 Grupo"/>
          <p:cNvGrpSpPr>
            <a:grpSpLocks/>
          </p:cNvGrpSpPr>
          <p:nvPr/>
        </p:nvGrpSpPr>
        <p:grpSpPr bwMode="auto">
          <a:xfrm>
            <a:off x="2268538" y="4600575"/>
            <a:ext cx="1727200" cy="296863"/>
            <a:chOff x="1835696" y="2348880"/>
            <a:chExt cx="1728192" cy="296416"/>
          </a:xfrm>
        </p:grpSpPr>
        <p:sp>
          <p:nvSpPr>
            <p:cNvPr id="44" name="43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</a:t>
              </a:r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55" name="54 Rectángulo"/>
          <p:cNvSpPr/>
          <p:nvPr/>
        </p:nvSpPr>
        <p:spPr>
          <a:xfrm>
            <a:off x="5148064" y="4744889"/>
            <a:ext cx="288032" cy="152400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6" name="55 Rectángulo"/>
          <p:cNvSpPr/>
          <p:nvPr/>
        </p:nvSpPr>
        <p:spPr>
          <a:xfrm>
            <a:off x="5148064" y="4600873"/>
            <a:ext cx="288032" cy="144016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8" name="57 Rectángulo"/>
          <p:cNvSpPr/>
          <p:nvPr/>
        </p:nvSpPr>
        <p:spPr>
          <a:xfrm>
            <a:off x="3995936" y="4600873"/>
            <a:ext cx="1152128" cy="28803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CDS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588224" y="4736505"/>
            <a:ext cx="288032" cy="1440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0" name="59 Rectángulo"/>
          <p:cNvSpPr/>
          <p:nvPr/>
        </p:nvSpPr>
        <p:spPr>
          <a:xfrm>
            <a:off x="6588224" y="4600873"/>
            <a:ext cx="288032" cy="1440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6" name="65 Rectángulo"/>
          <p:cNvSpPr/>
          <p:nvPr/>
        </p:nvSpPr>
        <p:spPr>
          <a:xfrm>
            <a:off x="5436096" y="4600873"/>
            <a:ext cx="1152128" cy="288032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11" name="110 CuadroTexto"/>
          <p:cNvSpPr txBox="1"/>
          <p:nvPr/>
        </p:nvSpPr>
        <p:spPr>
          <a:xfrm>
            <a:off x="2267744" y="4546867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12" name="111 CuadroTexto"/>
          <p:cNvSpPr txBox="1"/>
          <p:nvPr/>
        </p:nvSpPr>
        <p:spPr>
          <a:xfrm>
            <a:off x="6588224" y="4546867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5627" name="112 CuadroTexto"/>
          <p:cNvSpPr txBox="1">
            <a:spLocks noChangeArrowheads="1"/>
          </p:cNvSpPr>
          <p:nvPr/>
        </p:nvSpPr>
        <p:spPr bwMode="auto">
          <a:xfrm>
            <a:off x="3635375" y="5122863"/>
            <a:ext cx="1660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pEXPRESSION</a:t>
            </a:r>
          </a:p>
        </p:txBody>
      </p:sp>
      <p:pic>
        <p:nvPicPr>
          <p:cNvPr id="256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2751138"/>
            <a:ext cx="2520950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9" name="329 CuadroTexto"/>
          <p:cNvSpPr txBox="1">
            <a:spLocks noChangeArrowheads="1"/>
          </p:cNvSpPr>
          <p:nvPr/>
        </p:nvSpPr>
        <p:spPr bwMode="auto">
          <a:xfrm>
            <a:off x="636588" y="704850"/>
            <a:ext cx="46815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COLLECTION OF STANDARIZED PARTS</a:t>
            </a:r>
          </a:p>
        </p:txBody>
      </p:sp>
      <p:sp>
        <p:nvSpPr>
          <p:cNvPr id="25630" name="330 CuadroTexto"/>
          <p:cNvSpPr txBox="1">
            <a:spLocks noChangeArrowheads="1"/>
          </p:cNvSpPr>
          <p:nvPr/>
        </p:nvSpPr>
        <p:spPr bwMode="auto">
          <a:xfrm>
            <a:off x="1763713" y="1989138"/>
            <a:ext cx="525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1-4</a:t>
            </a:r>
          </a:p>
        </p:txBody>
      </p:sp>
      <p:grpSp>
        <p:nvGrpSpPr>
          <p:cNvPr id="25631" name="38 Grupo"/>
          <p:cNvGrpSpPr>
            <a:grpSpLocks/>
          </p:cNvGrpSpPr>
          <p:nvPr/>
        </p:nvGrpSpPr>
        <p:grpSpPr bwMode="auto">
          <a:xfrm>
            <a:off x="2978150" y="1150938"/>
            <a:ext cx="2879725" cy="1584325"/>
            <a:chOff x="5940425" y="2276475"/>
            <a:chExt cx="2879725" cy="1584325"/>
          </a:xfrm>
        </p:grpSpPr>
        <p:pic>
          <p:nvPicPr>
            <p:cNvPr id="2564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83300" y="2852738"/>
              <a:ext cx="2492375" cy="725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8" name="327 Elipse"/>
            <p:cNvSpPr/>
            <p:nvPr/>
          </p:nvSpPr>
          <p:spPr>
            <a:xfrm>
              <a:off x="5940425" y="2565400"/>
              <a:ext cx="2879725" cy="12954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25651" name="331 CuadroTexto"/>
            <p:cNvSpPr txBox="1">
              <a:spLocks noChangeArrowheads="1"/>
            </p:cNvSpPr>
            <p:nvPr/>
          </p:nvSpPr>
          <p:spPr bwMode="auto">
            <a:xfrm>
              <a:off x="7032625" y="2276475"/>
              <a:ext cx="558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>
                  <a:solidFill>
                    <a:srgbClr val="002060"/>
                  </a:solidFill>
                  <a:latin typeface="Comic Sans MS" pitchFamily="66" charset="0"/>
                </a:rPr>
                <a:t>4-3</a:t>
              </a:r>
            </a:p>
          </p:txBody>
        </p:sp>
      </p:grpSp>
      <p:grpSp>
        <p:nvGrpSpPr>
          <p:cNvPr id="25632" name="40 Grupo"/>
          <p:cNvGrpSpPr>
            <a:grpSpLocks/>
          </p:cNvGrpSpPr>
          <p:nvPr/>
        </p:nvGrpSpPr>
        <p:grpSpPr bwMode="auto">
          <a:xfrm>
            <a:off x="5629275" y="2343150"/>
            <a:ext cx="3095625" cy="1519238"/>
            <a:chOff x="2916238" y="1117600"/>
            <a:chExt cx="3095625" cy="1519238"/>
          </a:xfrm>
        </p:grpSpPr>
        <p:pic>
          <p:nvPicPr>
            <p:cNvPr id="2564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32138" y="1628775"/>
              <a:ext cx="2663825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9" name="328 Elipse"/>
            <p:cNvSpPr/>
            <p:nvPr/>
          </p:nvSpPr>
          <p:spPr>
            <a:xfrm>
              <a:off x="2916238" y="1412875"/>
              <a:ext cx="3095625" cy="1223963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25648" name="332 CuadroTexto"/>
            <p:cNvSpPr txBox="1">
              <a:spLocks noChangeArrowheads="1"/>
            </p:cNvSpPr>
            <p:nvPr/>
          </p:nvSpPr>
          <p:spPr bwMode="auto">
            <a:xfrm>
              <a:off x="4284663" y="1117600"/>
              <a:ext cx="558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>
                  <a:solidFill>
                    <a:srgbClr val="002060"/>
                  </a:solidFill>
                  <a:latin typeface="Comic Sans MS" pitchFamily="66" charset="0"/>
                </a:rPr>
                <a:t>3-2</a:t>
              </a:r>
            </a:p>
          </p:txBody>
        </p:sp>
      </p:grpSp>
      <p:sp>
        <p:nvSpPr>
          <p:cNvPr id="335" name="334 CuadroTexto"/>
          <p:cNvSpPr txBox="1"/>
          <p:nvPr/>
        </p:nvSpPr>
        <p:spPr>
          <a:xfrm>
            <a:off x="3707904" y="4528865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36" name="335 CuadroTexto"/>
          <p:cNvSpPr txBox="1"/>
          <p:nvPr/>
        </p:nvSpPr>
        <p:spPr>
          <a:xfrm>
            <a:off x="5148064" y="4528865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5635" name="337 CuadroTexto"/>
          <p:cNvSpPr txBox="1">
            <a:spLocks noChangeArrowheads="1"/>
          </p:cNvSpPr>
          <p:nvPr/>
        </p:nvSpPr>
        <p:spPr bwMode="auto">
          <a:xfrm>
            <a:off x="3563938" y="4292600"/>
            <a:ext cx="550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atgg</a:t>
            </a:r>
          </a:p>
        </p:txBody>
      </p:sp>
      <p:sp>
        <p:nvSpPr>
          <p:cNvPr id="25636" name="338 CuadroTexto"/>
          <p:cNvSpPr txBox="1">
            <a:spLocks noChangeArrowheads="1"/>
          </p:cNvSpPr>
          <p:nvPr/>
        </p:nvSpPr>
        <p:spPr bwMode="auto">
          <a:xfrm>
            <a:off x="5003800" y="4292600"/>
            <a:ext cx="547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tgaa</a:t>
            </a:r>
          </a:p>
        </p:txBody>
      </p:sp>
      <p:sp>
        <p:nvSpPr>
          <p:cNvPr id="25637" name="339 CuadroTexto"/>
          <p:cNvSpPr txBox="1">
            <a:spLocks noChangeArrowheads="1"/>
          </p:cNvSpPr>
          <p:nvPr/>
        </p:nvSpPr>
        <p:spPr bwMode="auto">
          <a:xfrm>
            <a:off x="2124075" y="4292600"/>
            <a:ext cx="538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ctta</a:t>
            </a:r>
          </a:p>
        </p:txBody>
      </p:sp>
      <p:sp>
        <p:nvSpPr>
          <p:cNvPr id="25638" name="340 CuadroTexto"/>
          <p:cNvSpPr txBox="1">
            <a:spLocks noChangeArrowheads="1"/>
          </p:cNvSpPr>
          <p:nvPr/>
        </p:nvSpPr>
        <p:spPr bwMode="auto">
          <a:xfrm>
            <a:off x="6443663" y="4344988"/>
            <a:ext cx="544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ttgg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1043608" y="4869160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LB</a:t>
            </a:r>
          </a:p>
        </p:txBody>
      </p:sp>
      <p:sp>
        <p:nvSpPr>
          <p:cNvPr id="37" name="36 Rectángulo redondeado"/>
          <p:cNvSpPr/>
          <p:nvPr/>
        </p:nvSpPr>
        <p:spPr>
          <a:xfrm>
            <a:off x="7668344" y="4797152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RB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779838" y="3663950"/>
            <a:ext cx="2520950" cy="1444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1258888" y="3736975"/>
            <a:ext cx="6626225" cy="95408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2267744" y="3592314"/>
            <a:ext cx="288032" cy="1440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42" name="41 Rectángulo"/>
          <p:cNvSpPr/>
          <p:nvPr/>
        </p:nvSpPr>
        <p:spPr>
          <a:xfrm>
            <a:off x="3707904" y="3736330"/>
            <a:ext cx="288032" cy="144017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6633" name="70 Grupo"/>
          <p:cNvGrpSpPr>
            <a:grpSpLocks/>
          </p:cNvGrpSpPr>
          <p:nvPr/>
        </p:nvGrpSpPr>
        <p:grpSpPr bwMode="auto">
          <a:xfrm>
            <a:off x="2268538" y="3592513"/>
            <a:ext cx="1727200" cy="296862"/>
            <a:chOff x="1835696" y="2348880"/>
            <a:chExt cx="1728192" cy="296416"/>
          </a:xfrm>
        </p:grpSpPr>
        <p:sp>
          <p:nvSpPr>
            <p:cNvPr id="44" name="43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</a:t>
              </a:r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55" name="54 Rectángulo"/>
          <p:cNvSpPr/>
          <p:nvPr/>
        </p:nvSpPr>
        <p:spPr>
          <a:xfrm>
            <a:off x="5148064" y="3736330"/>
            <a:ext cx="288032" cy="152401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6" name="55 Rectángulo"/>
          <p:cNvSpPr/>
          <p:nvPr/>
        </p:nvSpPr>
        <p:spPr>
          <a:xfrm>
            <a:off x="5148064" y="3592314"/>
            <a:ext cx="288032" cy="144017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8" name="57 Rectángulo"/>
          <p:cNvSpPr/>
          <p:nvPr/>
        </p:nvSpPr>
        <p:spPr>
          <a:xfrm>
            <a:off x="3995936" y="3592314"/>
            <a:ext cx="1152128" cy="288033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CDS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588224" y="3727946"/>
            <a:ext cx="288032" cy="1440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0" name="59 Rectángulo"/>
          <p:cNvSpPr/>
          <p:nvPr/>
        </p:nvSpPr>
        <p:spPr>
          <a:xfrm>
            <a:off x="6588224" y="3592314"/>
            <a:ext cx="288032" cy="14401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6" name="65 Rectángulo"/>
          <p:cNvSpPr/>
          <p:nvPr/>
        </p:nvSpPr>
        <p:spPr>
          <a:xfrm>
            <a:off x="5436096" y="3592314"/>
            <a:ext cx="1152128" cy="288033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11" name="110 CuadroTexto"/>
          <p:cNvSpPr txBox="1"/>
          <p:nvPr/>
        </p:nvSpPr>
        <p:spPr>
          <a:xfrm>
            <a:off x="2267744" y="3538309"/>
            <a:ext cx="301686" cy="369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12" name="111 CuadroTexto"/>
          <p:cNvSpPr txBox="1"/>
          <p:nvPr/>
        </p:nvSpPr>
        <p:spPr>
          <a:xfrm>
            <a:off x="6588224" y="3538309"/>
            <a:ext cx="301686" cy="369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6650" name="112 CuadroTexto"/>
          <p:cNvSpPr txBox="1">
            <a:spLocks noChangeArrowheads="1"/>
          </p:cNvSpPr>
          <p:nvPr/>
        </p:nvSpPr>
        <p:spPr bwMode="auto">
          <a:xfrm>
            <a:off x="3635375" y="4114800"/>
            <a:ext cx="1644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pEXPRESSION</a:t>
            </a:r>
          </a:p>
        </p:txBody>
      </p:sp>
      <p:sp>
        <p:nvSpPr>
          <p:cNvPr id="26651" name="329 CuadroTexto"/>
          <p:cNvSpPr txBox="1">
            <a:spLocks noChangeArrowheads="1"/>
          </p:cNvSpPr>
          <p:nvPr/>
        </p:nvSpPr>
        <p:spPr bwMode="auto">
          <a:xfrm>
            <a:off x="468313" y="765175"/>
            <a:ext cx="2613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END OF THE STORY…</a:t>
            </a:r>
          </a:p>
        </p:txBody>
      </p:sp>
      <p:sp>
        <p:nvSpPr>
          <p:cNvPr id="335" name="334 CuadroTexto"/>
          <p:cNvSpPr txBox="1"/>
          <p:nvPr/>
        </p:nvSpPr>
        <p:spPr>
          <a:xfrm>
            <a:off x="3707904" y="3520306"/>
            <a:ext cx="301686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36" name="335 CuadroTexto"/>
          <p:cNvSpPr txBox="1"/>
          <p:nvPr/>
        </p:nvSpPr>
        <p:spPr>
          <a:xfrm>
            <a:off x="5148064" y="3520306"/>
            <a:ext cx="301686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6654" name="337 CuadroTexto"/>
          <p:cNvSpPr txBox="1">
            <a:spLocks noChangeArrowheads="1"/>
          </p:cNvSpPr>
          <p:nvPr/>
        </p:nvSpPr>
        <p:spPr bwMode="auto">
          <a:xfrm>
            <a:off x="3563938" y="3284538"/>
            <a:ext cx="546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atgg</a:t>
            </a:r>
          </a:p>
        </p:txBody>
      </p:sp>
      <p:sp>
        <p:nvSpPr>
          <p:cNvPr id="26655" name="338 CuadroTexto"/>
          <p:cNvSpPr txBox="1">
            <a:spLocks noChangeArrowheads="1"/>
          </p:cNvSpPr>
          <p:nvPr/>
        </p:nvSpPr>
        <p:spPr bwMode="auto">
          <a:xfrm>
            <a:off x="5003800" y="3284538"/>
            <a:ext cx="542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tgaa</a:t>
            </a:r>
          </a:p>
        </p:txBody>
      </p:sp>
      <p:sp>
        <p:nvSpPr>
          <p:cNvPr id="26656" name="339 CuadroTexto"/>
          <p:cNvSpPr txBox="1">
            <a:spLocks noChangeArrowheads="1"/>
          </p:cNvSpPr>
          <p:nvPr/>
        </p:nvSpPr>
        <p:spPr bwMode="auto">
          <a:xfrm>
            <a:off x="2124075" y="3284538"/>
            <a:ext cx="534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ctta</a:t>
            </a:r>
          </a:p>
        </p:txBody>
      </p:sp>
      <p:sp>
        <p:nvSpPr>
          <p:cNvPr id="26657" name="340 CuadroTexto"/>
          <p:cNvSpPr txBox="1">
            <a:spLocks noChangeArrowheads="1"/>
          </p:cNvSpPr>
          <p:nvPr/>
        </p:nvSpPr>
        <p:spPr bwMode="auto">
          <a:xfrm>
            <a:off x="6443663" y="333692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ttgg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1043608" y="3981822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LB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7678048" y="3932610"/>
            <a:ext cx="500726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RB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grpSp>
        <p:nvGrpSpPr>
          <p:cNvPr id="3" name="87 Grupo"/>
          <p:cNvGrpSpPr>
            <a:grpSpLocks/>
          </p:cNvGrpSpPr>
          <p:nvPr/>
        </p:nvGrpSpPr>
        <p:grpSpPr bwMode="auto">
          <a:xfrm>
            <a:off x="1887538" y="2670175"/>
            <a:ext cx="935037" cy="720725"/>
            <a:chOff x="2555776" y="1412776"/>
            <a:chExt cx="1152128" cy="1008112"/>
          </a:xfrm>
        </p:grpSpPr>
        <p:pic>
          <p:nvPicPr>
            <p:cNvPr id="26676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30 Multiplicar"/>
            <p:cNvSpPr/>
            <p:nvPr/>
          </p:nvSpPr>
          <p:spPr>
            <a:xfrm rot="10800000">
              <a:off x="2555776" y="1557110"/>
              <a:ext cx="1152128" cy="863778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4" name="87 Grupo"/>
          <p:cNvGrpSpPr>
            <a:grpSpLocks/>
          </p:cNvGrpSpPr>
          <p:nvPr/>
        </p:nvGrpSpPr>
        <p:grpSpPr bwMode="auto">
          <a:xfrm>
            <a:off x="3375025" y="2670175"/>
            <a:ext cx="935038" cy="720725"/>
            <a:chOff x="2555776" y="1412776"/>
            <a:chExt cx="1152128" cy="1008112"/>
          </a:xfrm>
        </p:grpSpPr>
        <p:pic>
          <p:nvPicPr>
            <p:cNvPr id="26674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33 Multiplicar"/>
            <p:cNvSpPr/>
            <p:nvPr/>
          </p:nvSpPr>
          <p:spPr>
            <a:xfrm rot="10800000">
              <a:off x="2555776" y="1557110"/>
              <a:ext cx="1152128" cy="863778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5" name="87 Grupo"/>
          <p:cNvGrpSpPr>
            <a:grpSpLocks/>
          </p:cNvGrpSpPr>
          <p:nvPr/>
        </p:nvGrpSpPr>
        <p:grpSpPr bwMode="auto">
          <a:xfrm>
            <a:off x="6249988" y="2611438"/>
            <a:ext cx="935037" cy="720725"/>
            <a:chOff x="2555776" y="1412776"/>
            <a:chExt cx="1152128" cy="1008112"/>
          </a:xfrm>
        </p:grpSpPr>
        <p:pic>
          <p:nvPicPr>
            <p:cNvPr id="26672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38 Multiplicar"/>
            <p:cNvSpPr/>
            <p:nvPr/>
          </p:nvSpPr>
          <p:spPr>
            <a:xfrm rot="10800000">
              <a:off x="2555776" y="1557109"/>
              <a:ext cx="1152128" cy="863779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6" name="87 Grupo"/>
          <p:cNvGrpSpPr>
            <a:grpSpLocks/>
          </p:cNvGrpSpPr>
          <p:nvPr/>
        </p:nvGrpSpPr>
        <p:grpSpPr bwMode="auto">
          <a:xfrm>
            <a:off x="4821238" y="2630488"/>
            <a:ext cx="935037" cy="720725"/>
            <a:chOff x="2555776" y="1412776"/>
            <a:chExt cx="1152128" cy="1008112"/>
          </a:xfrm>
        </p:grpSpPr>
        <p:pic>
          <p:nvPicPr>
            <p:cNvPr id="26670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46 Multiplicar"/>
            <p:cNvSpPr/>
            <p:nvPr/>
          </p:nvSpPr>
          <p:spPr>
            <a:xfrm rot="10800000">
              <a:off x="2555776" y="1557109"/>
              <a:ext cx="1152128" cy="863779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26669" name="79 CuadroTexto"/>
          <p:cNvSpPr txBox="1">
            <a:spLocks noChangeArrowheads="1"/>
          </p:cNvSpPr>
          <p:nvPr/>
        </p:nvSpPr>
        <p:spPr bwMode="auto">
          <a:xfrm>
            <a:off x="539750" y="1341438"/>
            <a:ext cx="77041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alibri" pitchFamily="34" charset="0"/>
              </a:rPr>
              <a:t>Golden Gate did not allow multigene assembly.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329 CuadroTexto"/>
          <p:cNvSpPr txBox="1">
            <a:spLocks noChangeArrowheads="1"/>
          </p:cNvSpPr>
          <p:nvPr/>
        </p:nvSpPr>
        <p:spPr bwMode="auto">
          <a:xfrm>
            <a:off x="468313" y="765175"/>
            <a:ext cx="5803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ACTUALLY, IT WAS THE START OF THE STORY…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grpSp>
        <p:nvGrpSpPr>
          <p:cNvPr id="27651" name="61 Grupo"/>
          <p:cNvGrpSpPr>
            <a:grpSpLocks/>
          </p:cNvGrpSpPr>
          <p:nvPr/>
        </p:nvGrpSpPr>
        <p:grpSpPr bwMode="auto">
          <a:xfrm>
            <a:off x="1692275" y="2276475"/>
            <a:ext cx="5472113" cy="3286125"/>
            <a:chOff x="1259632" y="1988840"/>
            <a:chExt cx="6192688" cy="3862346"/>
          </a:xfrm>
        </p:grpSpPr>
        <p:sp>
          <p:nvSpPr>
            <p:cNvPr id="48" name="47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9" name="48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0" name="49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1" name="50 Flecha circular"/>
            <p:cNvSpPr/>
            <p:nvPr/>
          </p:nvSpPr>
          <p:spPr>
            <a:xfrm rot="20636167">
              <a:off x="1823747" y="2705333"/>
              <a:ext cx="5628573" cy="308054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7652" name="64 Grupo"/>
          <p:cNvGrpSpPr>
            <a:grpSpLocks/>
          </p:cNvGrpSpPr>
          <p:nvPr/>
        </p:nvGrpSpPr>
        <p:grpSpPr bwMode="auto">
          <a:xfrm>
            <a:off x="1816100" y="1660525"/>
            <a:ext cx="5203825" cy="661988"/>
            <a:chOff x="1816419" y="1228725"/>
            <a:chExt cx="5204142" cy="661035"/>
          </a:xfrm>
        </p:grpSpPr>
        <p:sp>
          <p:nvSpPr>
            <p:cNvPr id="53" name="52 Rectángulo"/>
            <p:cNvSpPr/>
            <p:nvPr/>
          </p:nvSpPr>
          <p:spPr>
            <a:xfrm>
              <a:off x="1828800" y="1239520"/>
              <a:ext cx="5181600" cy="650240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54" name="Text Box 59"/>
            <p:cNvSpPr txBox="1">
              <a:spLocks noChangeArrowheads="1"/>
            </p:cNvSpPr>
            <p:nvPr/>
          </p:nvSpPr>
          <p:spPr bwMode="auto">
            <a:xfrm>
              <a:off x="1816419" y="1391920"/>
              <a:ext cx="5204142" cy="461665"/>
            </a:xfrm>
            <a:prstGeom prst="rect">
              <a:avLst/>
            </a:prstGeom>
            <a:solidFill>
              <a:srgbClr val="FFFF00"/>
            </a:solidFill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 err="1">
                  <a:solidFill>
                    <a:srgbClr val="000066"/>
                  </a:solidFill>
                  <a:latin typeface="Comic Sans MS" pitchFamily="66" charset="0"/>
                </a:rPr>
                <a:t>The</a:t>
              </a:r>
              <a:r>
                <a:rPr lang="es-ES" sz="2400" dirty="0">
                  <a:solidFill>
                    <a:srgbClr val="000066"/>
                  </a:solidFill>
                  <a:latin typeface="Comic Sans MS" pitchFamily="66" charset="0"/>
                </a:rPr>
                <a:t> </a:t>
              </a:r>
              <a:r>
                <a:rPr lang="es-ES" sz="2400" dirty="0" err="1">
                  <a:solidFill>
                    <a:srgbClr val="000066"/>
                  </a:solidFill>
                  <a:latin typeface="Comic Sans MS" pitchFamily="66" charset="0"/>
                </a:rPr>
                <a:t>GoldenBraid</a:t>
              </a:r>
              <a:r>
                <a:rPr lang="es-ES" sz="2400" dirty="0">
                  <a:solidFill>
                    <a:srgbClr val="000066"/>
                  </a:solidFill>
                  <a:latin typeface="Comic Sans MS" pitchFamily="66" charset="0"/>
                </a:rPr>
                <a:t> </a:t>
              </a:r>
              <a:r>
                <a:rPr lang="es-ES" sz="2400" dirty="0" err="1">
                  <a:solidFill>
                    <a:srgbClr val="000066"/>
                  </a:solidFill>
                  <a:latin typeface="Comic Sans MS" pitchFamily="66" charset="0"/>
                </a:rPr>
                <a:t>Assembly</a:t>
              </a:r>
              <a:r>
                <a:rPr lang="es-ES" sz="2400" dirty="0">
                  <a:solidFill>
                    <a:srgbClr val="000066"/>
                  </a:solidFill>
                  <a:latin typeface="Comic Sans MS" pitchFamily="66" charset="0"/>
                </a:rPr>
                <a:t> </a:t>
              </a:r>
              <a:r>
                <a:rPr lang="es-ES" sz="2400" dirty="0" err="1">
                  <a:solidFill>
                    <a:srgbClr val="000066"/>
                  </a:solidFill>
                  <a:latin typeface="Comic Sans MS" pitchFamily="66" charset="0"/>
                </a:rPr>
                <a:t>System</a:t>
              </a:r>
              <a:endParaRPr lang="es-ES" sz="2400" dirty="0">
                <a:solidFill>
                  <a:srgbClr val="000066"/>
                </a:solidFill>
                <a:latin typeface="Comic Sans MS" pitchFamily="66" charset="0"/>
              </a:endParaRPr>
            </a:p>
          </p:txBody>
        </p:sp>
        <p:grpSp>
          <p:nvGrpSpPr>
            <p:cNvPr id="27660" name="61 Grupo"/>
            <p:cNvGrpSpPr>
              <a:grpSpLocks/>
            </p:cNvGrpSpPr>
            <p:nvPr/>
          </p:nvGrpSpPr>
          <p:grpSpPr bwMode="auto">
            <a:xfrm>
              <a:off x="3657600" y="1228725"/>
              <a:ext cx="669925" cy="387350"/>
              <a:chOff x="1259632" y="1988840"/>
              <a:chExt cx="6192688" cy="3862346"/>
            </a:xfrm>
          </p:grpSpPr>
          <p:sp>
            <p:nvSpPr>
              <p:cNvPr id="61" name="60 Flecha circular"/>
              <p:cNvSpPr/>
              <p:nvPr/>
            </p:nvSpPr>
            <p:spPr>
              <a:xfrm rot="9767598">
                <a:off x="1263616" y="2036265"/>
                <a:ext cx="5767482" cy="3082266"/>
              </a:xfrm>
              <a:prstGeom prst="circularArrow">
                <a:avLst>
                  <a:gd name="adj1" fmla="val 9505"/>
                  <a:gd name="adj2" fmla="val 379254"/>
                  <a:gd name="adj3" fmla="val 20426723"/>
                  <a:gd name="adj4" fmla="val 11187504"/>
                  <a:gd name="adj5" fmla="val 697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61 Flecha circular"/>
              <p:cNvSpPr/>
              <p:nvPr/>
            </p:nvSpPr>
            <p:spPr>
              <a:xfrm rot="1176284">
                <a:off x="1483754" y="2763364"/>
                <a:ext cx="5811504" cy="3082266"/>
              </a:xfrm>
              <a:prstGeom prst="circularArrow">
                <a:avLst>
                  <a:gd name="adj1" fmla="val 9505"/>
                  <a:gd name="adj2" fmla="val 379254"/>
                  <a:gd name="adj3" fmla="val 20426723"/>
                  <a:gd name="adj4" fmla="val 11059180"/>
                  <a:gd name="adj5" fmla="val 697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62 Flecha circular"/>
              <p:cNvSpPr/>
              <p:nvPr/>
            </p:nvSpPr>
            <p:spPr>
              <a:xfrm rot="12020438">
                <a:off x="1454403" y="1988840"/>
                <a:ext cx="5767472" cy="3003238"/>
              </a:xfrm>
              <a:prstGeom prst="circularArrow">
                <a:avLst>
                  <a:gd name="adj1" fmla="val 9505"/>
                  <a:gd name="adj2" fmla="val 379254"/>
                  <a:gd name="adj3" fmla="val 20426723"/>
                  <a:gd name="adj4" fmla="val 10988713"/>
                  <a:gd name="adj5" fmla="val 697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63 Flecha circular"/>
              <p:cNvSpPr/>
              <p:nvPr/>
            </p:nvSpPr>
            <p:spPr>
              <a:xfrm rot="20636167">
                <a:off x="1821286" y="2700138"/>
                <a:ext cx="5635397" cy="3082266"/>
              </a:xfrm>
              <a:prstGeom prst="circularArrow">
                <a:avLst>
                  <a:gd name="adj1" fmla="val 9505"/>
                  <a:gd name="adj2" fmla="val 379254"/>
                  <a:gd name="adj3" fmla="val 20426723"/>
                  <a:gd name="adj4" fmla="val 11005891"/>
                  <a:gd name="adj5" fmla="val 6977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653" name="Rectangle 1"/>
          <p:cNvSpPr>
            <a:spLocks noChangeArrowheads="1"/>
          </p:cNvSpPr>
          <p:nvPr/>
        </p:nvSpPr>
        <p:spPr bwMode="auto">
          <a:xfrm>
            <a:off x="396875" y="5834063"/>
            <a:ext cx="4352925" cy="307975"/>
          </a:xfrm>
          <a:prstGeom prst="rect">
            <a:avLst/>
          </a:prstGeom>
          <a:solidFill>
            <a:srgbClr val="DBE7B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1400">
                <a:solidFill>
                  <a:srgbClr val="000066"/>
                </a:solidFill>
                <a:latin typeface="Calibri" pitchFamily="34" charset="0"/>
              </a:rPr>
              <a:t>Sarrión-Perdigones et al (2011) </a:t>
            </a:r>
            <a:r>
              <a:rPr lang="es-ES" sz="1400">
                <a:solidFill>
                  <a:srgbClr val="000066"/>
                </a:solidFill>
                <a:latin typeface="Calibri" pitchFamily="34" charset="0"/>
              </a:rPr>
              <a:t>PloS One 6(7): e21622.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779838" y="3500438"/>
            <a:ext cx="2520950" cy="144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900113" y="3573463"/>
            <a:ext cx="7272337" cy="9540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2267744" y="3429000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42" name="41 Rectángulo"/>
          <p:cNvSpPr/>
          <p:nvPr/>
        </p:nvSpPr>
        <p:spPr>
          <a:xfrm>
            <a:off x="3707904" y="3573016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8681" name="70 Grupo"/>
          <p:cNvGrpSpPr>
            <a:grpSpLocks/>
          </p:cNvGrpSpPr>
          <p:nvPr/>
        </p:nvGrpSpPr>
        <p:grpSpPr bwMode="auto">
          <a:xfrm>
            <a:off x="2268538" y="3429000"/>
            <a:ext cx="1727200" cy="296863"/>
            <a:chOff x="1835696" y="2348880"/>
            <a:chExt cx="1728192" cy="296416"/>
          </a:xfrm>
        </p:grpSpPr>
        <p:sp>
          <p:nvSpPr>
            <p:cNvPr id="44" name="43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</a:t>
              </a:r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55" name="54 Rectángulo"/>
          <p:cNvSpPr/>
          <p:nvPr/>
        </p:nvSpPr>
        <p:spPr>
          <a:xfrm>
            <a:off x="5148064" y="3573016"/>
            <a:ext cx="288032" cy="1524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6" name="55 Rectángulo"/>
          <p:cNvSpPr/>
          <p:nvPr/>
        </p:nvSpPr>
        <p:spPr>
          <a:xfrm>
            <a:off x="5148064" y="3429000"/>
            <a:ext cx="288032" cy="1440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8" name="57 Rectángulo"/>
          <p:cNvSpPr/>
          <p:nvPr/>
        </p:nvSpPr>
        <p:spPr>
          <a:xfrm>
            <a:off x="3995936" y="3429000"/>
            <a:ext cx="1152128" cy="2880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CDS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588224" y="3564632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0" name="59 Rectángulo"/>
          <p:cNvSpPr/>
          <p:nvPr/>
        </p:nvSpPr>
        <p:spPr>
          <a:xfrm>
            <a:off x="6588224" y="3429000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6" name="65 Rectángulo"/>
          <p:cNvSpPr/>
          <p:nvPr/>
        </p:nvSpPr>
        <p:spPr>
          <a:xfrm>
            <a:off x="5436096" y="3429000"/>
            <a:ext cx="1152128" cy="28803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11" name="110 CuadroTexto"/>
          <p:cNvSpPr txBox="1"/>
          <p:nvPr/>
        </p:nvSpPr>
        <p:spPr>
          <a:xfrm>
            <a:off x="2267744" y="3374994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12" name="111 CuadroTexto"/>
          <p:cNvSpPr txBox="1"/>
          <p:nvPr/>
        </p:nvSpPr>
        <p:spPr>
          <a:xfrm>
            <a:off x="6588224" y="3374994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8698" name="112 CuadroTexto"/>
          <p:cNvSpPr txBox="1">
            <a:spLocks noChangeArrowheads="1"/>
          </p:cNvSpPr>
          <p:nvPr/>
        </p:nvSpPr>
        <p:spPr bwMode="auto">
          <a:xfrm>
            <a:off x="3635375" y="3951288"/>
            <a:ext cx="1660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pEXPRESSION</a:t>
            </a:r>
          </a:p>
        </p:txBody>
      </p:sp>
      <p:sp>
        <p:nvSpPr>
          <p:cNvPr id="335" name="334 CuadroTexto"/>
          <p:cNvSpPr txBox="1"/>
          <p:nvPr/>
        </p:nvSpPr>
        <p:spPr>
          <a:xfrm>
            <a:off x="3707904" y="335699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36" name="335 CuadroTexto"/>
          <p:cNvSpPr txBox="1"/>
          <p:nvPr/>
        </p:nvSpPr>
        <p:spPr>
          <a:xfrm>
            <a:off x="5148064" y="335699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8701" name="337 CuadroTexto"/>
          <p:cNvSpPr txBox="1">
            <a:spLocks noChangeArrowheads="1"/>
          </p:cNvSpPr>
          <p:nvPr/>
        </p:nvSpPr>
        <p:spPr bwMode="auto">
          <a:xfrm>
            <a:off x="3563938" y="3121025"/>
            <a:ext cx="550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atgg</a:t>
            </a:r>
          </a:p>
        </p:txBody>
      </p:sp>
      <p:sp>
        <p:nvSpPr>
          <p:cNvPr id="28702" name="338 CuadroTexto"/>
          <p:cNvSpPr txBox="1">
            <a:spLocks noChangeArrowheads="1"/>
          </p:cNvSpPr>
          <p:nvPr/>
        </p:nvSpPr>
        <p:spPr bwMode="auto">
          <a:xfrm>
            <a:off x="5003800" y="3121025"/>
            <a:ext cx="547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tgaa</a:t>
            </a:r>
          </a:p>
        </p:txBody>
      </p:sp>
      <p:sp>
        <p:nvSpPr>
          <p:cNvPr id="28703" name="339 CuadroTexto"/>
          <p:cNvSpPr txBox="1">
            <a:spLocks noChangeArrowheads="1"/>
          </p:cNvSpPr>
          <p:nvPr/>
        </p:nvSpPr>
        <p:spPr bwMode="auto">
          <a:xfrm>
            <a:off x="2124075" y="3121025"/>
            <a:ext cx="538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ctta</a:t>
            </a:r>
          </a:p>
        </p:txBody>
      </p:sp>
      <p:sp>
        <p:nvSpPr>
          <p:cNvPr id="28704" name="340 CuadroTexto"/>
          <p:cNvSpPr txBox="1">
            <a:spLocks noChangeArrowheads="1"/>
          </p:cNvSpPr>
          <p:nvPr/>
        </p:nvSpPr>
        <p:spPr bwMode="auto">
          <a:xfrm>
            <a:off x="6443663" y="3173413"/>
            <a:ext cx="544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ttgg</a:t>
            </a:r>
          </a:p>
        </p:txBody>
      </p:sp>
      <p:sp>
        <p:nvSpPr>
          <p:cNvPr id="342" name="341 Flecha derecha"/>
          <p:cNvSpPr/>
          <p:nvPr/>
        </p:nvSpPr>
        <p:spPr>
          <a:xfrm>
            <a:off x="1187624" y="342900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3" name="342 Elipse"/>
          <p:cNvSpPr/>
          <p:nvPr/>
        </p:nvSpPr>
        <p:spPr>
          <a:xfrm>
            <a:off x="1835696" y="3429000"/>
            <a:ext cx="288032" cy="2880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347" name="346 Flecha derecha"/>
          <p:cNvSpPr/>
          <p:nvPr/>
        </p:nvSpPr>
        <p:spPr>
          <a:xfrm flipH="1">
            <a:off x="7308304" y="342900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8" name="347 Elipse"/>
          <p:cNvSpPr/>
          <p:nvPr/>
        </p:nvSpPr>
        <p:spPr>
          <a:xfrm>
            <a:off x="7020272" y="3429000"/>
            <a:ext cx="288032" cy="2880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pic>
        <p:nvPicPr>
          <p:cNvPr id="28709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403350" y="2617788"/>
            <a:ext cx="6477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0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888" y="2997200"/>
            <a:ext cx="4333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1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9925" y="2617788"/>
            <a:ext cx="720725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2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7332663" y="2997200"/>
            <a:ext cx="4794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13" name="329 CuadroTexto"/>
          <p:cNvSpPr txBox="1">
            <a:spLocks noChangeArrowheads="1"/>
          </p:cNvSpPr>
          <p:nvPr/>
        </p:nvSpPr>
        <p:spPr bwMode="auto">
          <a:xfrm>
            <a:off x="468313" y="765175"/>
            <a:ext cx="35829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END OF THE STORY…UNLESS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73721" y="3981822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LB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7966973" y="3981822"/>
            <a:ext cx="500726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RB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779838" y="3500438"/>
            <a:ext cx="2520950" cy="144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900113" y="3573463"/>
            <a:ext cx="7272337" cy="9540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2267744" y="3429000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42" name="41 Rectángulo"/>
          <p:cNvSpPr/>
          <p:nvPr/>
        </p:nvSpPr>
        <p:spPr>
          <a:xfrm>
            <a:off x="3707904" y="3573016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9705" name="70 Grupo"/>
          <p:cNvGrpSpPr>
            <a:grpSpLocks/>
          </p:cNvGrpSpPr>
          <p:nvPr/>
        </p:nvGrpSpPr>
        <p:grpSpPr bwMode="auto">
          <a:xfrm>
            <a:off x="2268538" y="3429000"/>
            <a:ext cx="1727200" cy="296863"/>
            <a:chOff x="1835696" y="2348880"/>
            <a:chExt cx="1728192" cy="296416"/>
          </a:xfrm>
        </p:grpSpPr>
        <p:sp>
          <p:nvSpPr>
            <p:cNvPr id="44" name="43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</a:t>
              </a:r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55" name="54 Rectángulo"/>
          <p:cNvSpPr/>
          <p:nvPr/>
        </p:nvSpPr>
        <p:spPr>
          <a:xfrm>
            <a:off x="5148064" y="3573016"/>
            <a:ext cx="288032" cy="1524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6" name="55 Rectángulo"/>
          <p:cNvSpPr/>
          <p:nvPr/>
        </p:nvSpPr>
        <p:spPr>
          <a:xfrm>
            <a:off x="5148064" y="3429000"/>
            <a:ext cx="288032" cy="1440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8" name="57 Rectángulo"/>
          <p:cNvSpPr/>
          <p:nvPr/>
        </p:nvSpPr>
        <p:spPr>
          <a:xfrm>
            <a:off x="3995936" y="3429000"/>
            <a:ext cx="1152128" cy="2880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CDS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588224" y="3564632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0" name="59 Rectángulo"/>
          <p:cNvSpPr/>
          <p:nvPr/>
        </p:nvSpPr>
        <p:spPr>
          <a:xfrm>
            <a:off x="6588224" y="3429000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6" name="65 Rectángulo"/>
          <p:cNvSpPr/>
          <p:nvPr/>
        </p:nvSpPr>
        <p:spPr>
          <a:xfrm>
            <a:off x="5436096" y="3429000"/>
            <a:ext cx="1152128" cy="288032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11" name="110 CuadroTexto"/>
          <p:cNvSpPr txBox="1"/>
          <p:nvPr/>
        </p:nvSpPr>
        <p:spPr>
          <a:xfrm>
            <a:off x="2267744" y="3374994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12" name="111 CuadroTexto"/>
          <p:cNvSpPr txBox="1"/>
          <p:nvPr/>
        </p:nvSpPr>
        <p:spPr>
          <a:xfrm>
            <a:off x="6588224" y="3374994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9722" name="112 CuadroTexto"/>
          <p:cNvSpPr txBox="1">
            <a:spLocks noChangeArrowheads="1"/>
          </p:cNvSpPr>
          <p:nvPr/>
        </p:nvSpPr>
        <p:spPr bwMode="auto">
          <a:xfrm>
            <a:off x="3635375" y="3951288"/>
            <a:ext cx="1660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pEXPRESSION</a:t>
            </a:r>
          </a:p>
        </p:txBody>
      </p:sp>
      <p:sp>
        <p:nvSpPr>
          <p:cNvPr id="335" name="334 CuadroTexto"/>
          <p:cNvSpPr txBox="1"/>
          <p:nvPr/>
        </p:nvSpPr>
        <p:spPr>
          <a:xfrm>
            <a:off x="3707904" y="335699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36" name="335 CuadroTexto"/>
          <p:cNvSpPr txBox="1"/>
          <p:nvPr/>
        </p:nvSpPr>
        <p:spPr>
          <a:xfrm>
            <a:off x="5148064" y="335699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9725" name="337 CuadroTexto"/>
          <p:cNvSpPr txBox="1">
            <a:spLocks noChangeArrowheads="1"/>
          </p:cNvSpPr>
          <p:nvPr/>
        </p:nvSpPr>
        <p:spPr bwMode="auto">
          <a:xfrm>
            <a:off x="3563938" y="3121025"/>
            <a:ext cx="5508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atgg</a:t>
            </a:r>
          </a:p>
        </p:txBody>
      </p:sp>
      <p:sp>
        <p:nvSpPr>
          <p:cNvPr id="29726" name="338 CuadroTexto"/>
          <p:cNvSpPr txBox="1">
            <a:spLocks noChangeArrowheads="1"/>
          </p:cNvSpPr>
          <p:nvPr/>
        </p:nvSpPr>
        <p:spPr bwMode="auto">
          <a:xfrm>
            <a:off x="5003800" y="3121025"/>
            <a:ext cx="5476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tgaa</a:t>
            </a:r>
          </a:p>
        </p:txBody>
      </p:sp>
      <p:sp>
        <p:nvSpPr>
          <p:cNvPr id="29727" name="339 CuadroTexto"/>
          <p:cNvSpPr txBox="1">
            <a:spLocks noChangeArrowheads="1"/>
          </p:cNvSpPr>
          <p:nvPr/>
        </p:nvSpPr>
        <p:spPr bwMode="auto">
          <a:xfrm>
            <a:off x="2124075" y="3121025"/>
            <a:ext cx="538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ctta</a:t>
            </a:r>
          </a:p>
        </p:txBody>
      </p:sp>
      <p:sp>
        <p:nvSpPr>
          <p:cNvPr id="29728" name="340 CuadroTexto"/>
          <p:cNvSpPr txBox="1">
            <a:spLocks noChangeArrowheads="1"/>
          </p:cNvSpPr>
          <p:nvPr/>
        </p:nvSpPr>
        <p:spPr bwMode="auto">
          <a:xfrm>
            <a:off x="6443663" y="3173413"/>
            <a:ext cx="544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ttgg</a:t>
            </a:r>
          </a:p>
        </p:txBody>
      </p:sp>
      <p:sp>
        <p:nvSpPr>
          <p:cNvPr id="342" name="341 Flecha derecha"/>
          <p:cNvSpPr/>
          <p:nvPr/>
        </p:nvSpPr>
        <p:spPr>
          <a:xfrm>
            <a:off x="1187624" y="342900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3" name="342 Elipse"/>
          <p:cNvSpPr/>
          <p:nvPr/>
        </p:nvSpPr>
        <p:spPr>
          <a:xfrm>
            <a:off x="1835696" y="3429000"/>
            <a:ext cx="288032" cy="2880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347" name="346 Flecha derecha"/>
          <p:cNvSpPr/>
          <p:nvPr/>
        </p:nvSpPr>
        <p:spPr>
          <a:xfrm flipH="1">
            <a:off x="7308304" y="342900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8" name="347 Elipse"/>
          <p:cNvSpPr/>
          <p:nvPr/>
        </p:nvSpPr>
        <p:spPr>
          <a:xfrm>
            <a:off x="7020272" y="3429000"/>
            <a:ext cx="288032" cy="2880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pic>
        <p:nvPicPr>
          <p:cNvPr id="29733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403350" y="2617788"/>
            <a:ext cx="6477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4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888" y="2997200"/>
            <a:ext cx="4333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5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9925" y="2617788"/>
            <a:ext cx="720725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6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7332663" y="2997200"/>
            <a:ext cx="4794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32 Flecha derecha"/>
          <p:cNvSpPr/>
          <p:nvPr/>
        </p:nvSpPr>
        <p:spPr>
          <a:xfrm>
            <a:off x="2267744" y="2708920"/>
            <a:ext cx="4608512" cy="50405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TRANSCRIPTIONAL    UNIT    1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673721" y="3932610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LB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7966973" y="3932610"/>
            <a:ext cx="500726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RB</a:t>
            </a: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29745" name="329 CuadroTexto"/>
          <p:cNvSpPr txBox="1">
            <a:spLocks noChangeArrowheads="1"/>
          </p:cNvSpPr>
          <p:nvPr/>
        </p:nvSpPr>
        <p:spPr bwMode="auto">
          <a:xfrm>
            <a:off x="468313" y="765175"/>
            <a:ext cx="35829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END OF THE STORY…UNLESS</a:t>
            </a:r>
          </a:p>
        </p:txBody>
      </p:sp>
      <p:sp>
        <p:nvSpPr>
          <p:cNvPr id="29746" name="79 CuadroTexto"/>
          <p:cNvSpPr txBox="1">
            <a:spLocks noChangeArrowheads="1"/>
          </p:cNvSpPr>
          <p:nvPr/>
        </p:nvSpPr>
        <p:spPr bwMode="auto">
          <a:xfrm>
            <a:off x="539750" y="1341438"/>
            <a:ext cx="77041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alibri" pitchFamily="34" charset="0"/>
              </a:rPr>
              <a:t>Adding a second type IIS flanking sites to the destination plasmid, we can release the entire transcription unit (TU) and assemble it with another TU 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276600" y="4581525"/>
            <a:ext cx="2519363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2159000" y="4652963"/>
            <a:ext cx="4826000" cy="7556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4" name="83 Rectángulo redondeado"/>
          <p:cNvSpPr/>
          <p:nvPr/>
        </p:nvSpPr>
        <p:spPr>
          <a:xfrm>
            <a:off x="971550" y="1493838"/>
            <a:ext cx="3240088" cy="100012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2" name="51 Rectángulo"/>
          <p:cNvSpPr/>
          <p:nvPr/>
        </p:nvSpPr>
        <p:spPr>
          <a:xfrm>
            <a:off x="3276600" y="4581525"/>
            <a:ext cx="2519363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0" name="109 Rectángulo"/>
          <p:cNvSpPr/>
          <p:nvPr/>
        </p:nvSpPr>
        <p:spPr>
          <a:xfrm>
            <a:off x="3851920" y="4509120"/>
            <a:ext cx="1296144" cy="2880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Lac Z</a:t>
            </a:r>
          </a:p>
        </p:txBody>
      </p:sp>
      <p:sp>
        <p:nvSpPr>
          <p:cNvPr id="50" name="49 Flecha derecha"/>
          <p:cNvSpPr/>
          <p:nvPr/>
        </p:nvSpPr>
        <p:spPr>
          <a:xfrm>
            <a:off x="5148064" y="450912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53 Flecha derecha"/>
          <p:cNvSpPr/>
          <p:nvPr/>
        </p:nvSpPr>
        <p:spPr>
          <a:xfrm flipH="1">
            <a:off x="3203848" y="450912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57 Flecha derecha"/>
          <p:cNvSpPr/>
          <p:nvPr/>
        </p:nvSpPr>
        <p:spPr>
          <a:xfrm>
            <a:off x="1115616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68 Flecha derecha"/>
          <p:cNvSpPr/>
          <p:nvPr/>
        </p:nvSpPr>
        <p:spPr>
          <a:xfrm flipH="1">
            <a:off x="3419872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732" name="79 CuadroTexto"/>
          <p:cNvSpPr txBox="1">
            <a:spLocks noChangeArrowheads="1"/>
          </p:cNvSpPr>
          <p:nvPr/>
        </p:nvSpPr>
        <p:spPr bwMode="auto">
          <a:xfrm>
            <a:off x="2484438" y="112713"/>
            <a:ext cx="4267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Calibri" pitchFamily="34" charset="0"/>
              </a:rPr>
              <a:t>GoldenBraid assembly</a:t>
            </a:r>
          </a:p>
        </p:txBody>
      </p:sp>
      <p:sp>
        <p:nvSpPr>
          <p:cNvPr id="30733" name="80 CuadroTexto"/>
          <p:cNvSpPr txBox="1">
            <a:spLocks noChangeArrowheads="1"/>
          </p:cNvSpPr>
          <p:nvPr/>
        </p:nvSpPr>
        <p:spPr bwMode="auto">
          <a:xfrm>
            <a:off x="1763713" y="1484313"/>
            <a:ext cx="1482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pENTR_Part1</a:t>
            </a:r>
          </a:p>
        </p:txBody>
      </p:sp>
      <p:sp>
        <p:nvSpPr>
          <p:cNvPr id="30734" name="84 CuadroTexto"/>
          <p:cNvSpPr txBox="1">
            <a:spLocks noChangeArrowheads="1"/>
          </p:cNvSpPr>
          <p:nvPr/>
        </p:nvSpPr>
        <p:spPr bwMode="auto">
          <a:xfrm>
            <a:off x="4146550" y="4941888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pDEST</a:t>
            </a:r>
          </a:p>
        </p:txBody>
      </p:sp>
      <p:grpSp>
        <p:nvGrpSpPr>
          <p:cNvPr id="2" name="95 Grupo"/>
          <p:cNvGrpSpPr>
            <a:grpSpLocks/>
          </p:cNvGrpSpPr>
          <p:nvPr/>
        </p:nvGrpSpPr>
        <p:grpSpPr bwMode="auto">
          <a:xfrm>
            <a:off x="1763713" y="2205038"/>
            <a:ext cx="1655762" cy="503237"/>
            <a:chOff x="1763688" y="2204864"/>
            <a:chExt cx="1584176" cy="504056"/>
          </a:xfrm>
        </p:grpSpPr>
        <p:sp>
          <p:nvSpPr>
            <p:cNvPr id="62" name="61 Flecha derecha"/>
            <p:cNvSpPr/>
            <p:nvPr/>
          </p:nvSpPr>
          <p:spPr>
            <a:xfrm>
              <a:off x="2123728" y="2204864"/>
              <a:ext cx="936104" cy="504056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TU 1</a:t>
              </a:r>
            </a:p>
          </p:txBody>
        </p:sp>
        <p:sp>
          <p:nvSpPr>
            <p:cNvPr id="65" name="64 Elipse"/>
            <p:cNvSpPr/>
            <p:nvPr/>
          </p:nvSpPr>
          <p:spPr>
            <a:xfrm>
              <a:off x="1763688" y="2348880"/>
              <a:ext cx="288032" cy="28803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67" name="66 Elipse"/>
            <p:cNvSpPr/>
            <p:nvPr/>
          </p:nvSpPr>
          <p:spPr>
            <a:xfrm>
              <a:off x="3059832" y="2348880"/>
              <a:ext cx="288032" cy="28803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</p:grpSp>
      <p:sp>
        <p:nvSpPr>
          <p:cNvPr id="75" name="74 Rectángulo"/>
          <p:cNvSpPr/>
          <p:nvPr/>
        </p:nvSpPr>
        <p:spPr bwMode="auto">
          <a:xfrm>
            <a:off x="5435600" y="2413000"/>
            <a:ext cx="1871663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7" name="76 Rectángulo redondeado"/>
          <p:cNvSpPr/>
          <p:nvPr/>
        </p:nvSpPr>
        <p:spPr bwMode="auto">
          <a:xfrm>
            <a:off x="4787900" y="1484313"/>
            <a:ext cx="3240088" cy="100012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8" name="77 Flecha derecha"/>
          <p:cNvSpPr/>
          <p:nvPr/>
        </p:nvSpPr>
        <p:spPr>
          <a:xfrm>
            <a:off x="4932040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86 Flecha derecha"/>
          <p:cNvSpPr/>
          <p:nvPr/>
        </p:nvSpPr>
        <p:spPr>
          <a:xfrm flipH="1">
            <a:off x="7308304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BsbI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740" name="87 CuadroTexto"/>
          <p:cNvSpPr txBox="1">
            <a:spLocks noChangeArrowheads="1"/>
          </p:cNvSpPr>
          <p:nvPr/>
        </p:nvSpPr>
        <p:spPr bwMode="auto">
          <a:xfrm>
            <a:off x="5580063" y="1484313"/>
            <a:ext cx="1482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pENTR_Part1</a:t>
            </a:r>
          </a:p>
        </p:txBody>
      </p:sp>
      <p:grpSp>
        <p:nvGrpSpPr>
          <p:cNvPr id="3" name="31 Grupo"/>
          <p:cNvGrpSpPr>
            <a:grpSpLocks/>
          </p:cNvGrpSpPr>
          <p:nvPr/>
        </p:nvGrpSpPr>
        <p:grpSpPr bwMode="auto">
          <a:xfrm>
            <a:off x="5580063" y="2205038"/>
            <a:ext cx="1728787" cy="503237"/>
            <a:chOff x="5580063" y="2205038"/>
            <a:chExt cx="1728787" cy="503237"/>
          </a:xfrm>
        </p:grpSpPr>
        <p:sp>
          <p:nvSpPr>
            <p:cNvPr id="89" name="88 Flecha derecha"/>
            <p:cNvSpPr/>
            <p:nvPr/>
          </p:nvSpPr>
          <p:spPr bwMode="auto">
            <a:xfrm>
              <a:off x="5972969" y="2205038"/>
              <a:ext cx="1021556" cy="50323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TU 2</a:t>
              </a:r>
            </a:p>
          </p:txBody>
        </p:sp>
        <p:sp>
          <p:nvSpPr>
            <p:cNvPr id="90" name="89 Elipse"/>
            <p:cNvSpPr/>
            <p:nvPr/>
          </p:nvSpPr>
          <p:spPr bwMode="auto">
            <a:xfrm>
              <a:off x="5580063" y="2348820"/>
              <a:ext cx="314325" cy="2875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91" name="90 Elipse"/>
            <p:cNvSpPr/>
            <p:nvPr/>
          </p:nvSpPr>
          <p:spPr bwMode="auto">
            <a:xfrm>
              <a:off x="6994525" y="2348820"/>
              <a:ext cx="314325" cy="287564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</p:grpSp>
      <p:sp>
        <p:nvSpPr>
          <p:cNvPr id="92" name="91 Elipse"/>
          <p:cNvSpPr/>
          <p:nvPr/>
        </p:nvSpPr>
        <p:spPr>
          <a:xfrm>
            <a:off x="2915816" y="4509120"/>
            <a:ext cx="288032" cy="28803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5" name="94 Elipse"/>
          <p:cNvSpPr/>
          <p:nvPr/>
        </p:nvSpPr>
        <p:spPr>
          <a:xfrm>
            <a:off x="5724128" y="4509120"/>
            <a:ext cx="288032" cy="28803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04" name="103 CuadroTexto"/>
          <p:cNvSpPr txBox="1">
            <a:spLocks noChangeArrowheads="1"/>
          </p:cNvSpPr>
          <p:nvPr/>
        </p:nvSpPr>
        <p:spPr bwMode="auto">
          <a:xfrm>
            <a:off x="468313" y="5589588"/>
            <a:ext cx="84963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latin typeface="Calibri" pitchFamily="34" charset="0"/>
              </a:rPr>
              <a:t>End of the story again…?</a:t>
            </a:r>
          </a:p>
          <a:p>
            <a:r>
              <a:rPr lang="es-ES">
                <a:latin typeface="Calibri" pitchFamily="34" charset="0"/>
              </a:rPr>
              <a:t>This strategy allows joining two Transcriptional Units, but again we run out of restriction sites, what brings us to a dead end.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  E" pathEditMode="relative" ptsTypes="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  E" pathEditMode="relative" ptsTypes="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  E" pathEditMode="relative" ptsTypes="">
                                      <p:cBhvr>
                                        <p:cTn id="1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  E" pathEditMode="relative" ptsTypes="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1  E" pathEditMode="relative" ptsTypes="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9.41476E-7 L 0.12587 0.31483 " pathEditMode="relative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0.00556 L -0.14531 0.310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52" grpId="0" animBg="1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5" name="105 Grupo"/>
          <p:cNvGrpSpPr>
            <a:grpSpLocks/>
          </p:cNvGrpSpPr>
          <p:nvPr/>
        </p:nvGrpSpPr>
        <p:grpSpPr bwMode="auto">
          <a:xfrm>
            <a:off x="2627313" y="5229225"/>
            <a:ext cx="1368425" cy="503238"/>
            <a:chOff x="1547664" y="5373216"/>
            <a:chExt cx="1368152" cy="504056"/>
          </a:xfrm>
        </p:grpSpPr>
        <p:sp>
          <p:nvSpPr>
            <p:cNvPr id="155" name="154 Rectángulo redondeado"/>
            <p:cNvSpPr/>
            <p:nvPr/>
          </p:nvSpPr>
          <p:spPr>
            <a:xfrm>
              <a:off x="1547664" y="5517914"/>
              <a:ext cx="1368152" cy="359358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Comic Sans MS" pitchFamily="66" charset="0"/>
                </a:rPr>
                <a:t>pDGB_C12B</a:t>
              </a:r>
            </a:p>
          </p:txBody>
        </p:sp>
        <p:sp>
          <p:nvSpPr>
            <p:cNvPr id="156" name="155 Rectángulo redondeado"/>
            <p:cNvSpPr/>
            <p:nvPr/>
          </p:nvSpPr>
          <p:spPr>
            <a:xfrm>
              <a:off x="1979712" y="5373216"/>
              <a:ext cx="144016" cy="2562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7" name="156 Rectángulo redondeado"/>
            <p:cNvSpPr/>
            <p:nvPr/>
          </p:nvSpPr>
          <p:spPr>
            <a:xfrm>
              <a:off x="2267744" y="5373216"/>
              <a:ext cx="144016" cy="2562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58" name="157 Elipse"/>
            <p:cNvSpPr/>
            <p:nvPr/>
          </p:nvSpPr>
          <p:spPr>
            <a:xfrm>
              <a:off x="1691680" y="5373216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159" name="158 Elipse"/>
            <p:cNvSpPr/>
            <p:nvPr/>
          </p:nvSpPr>
          <p:spPr>
            <a:xfrm>
              <a:off x="2483768" y="5373216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160" name="159 Rectángulo redondeado"/>
            <p:cNvSpPr/>
            <p:nvPr/>
          </p:nvSpPr>
          <p:spPr>
            <a:xfrm>
              <a:off x="2123728" y="5373216"/>
              <a:ext cx="144016" cy="25629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Z</a:t>
              </a:r>
            </a:p>
          </p:txBody>
        </p:sp>
      </p:grpSp>
      <p:sp>
        <p:nvSpPr>
          <p:cNvPr id="101" name="100 Rectángulo redondeado"/>
          <p:cNvSpPr/>
          <p:nvPr/>
        </p:nvSpPr>
        <p:spPr>
          <a:xfrm>
            <a:off x="5005388" y="2133600"/>
            <a:ext cx="1366837" cy="35877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11" name="110 Rectángulo redondeado"/>
          <p:cNvSpPr/>
          <p:nvPr/>
        </p:nvSpPr>
        <p:spPr>
          <a:xfrm>
            <a:off x="5076825" y="5373688"/>
            <a:ext cx="1366838" cy="3587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12" name="111 Rectángulo redondeado"/>
          <p:cNvSpPr/>
          <p:nvPr/>
        </p:nvSpPr>
        <p:spPr>
          <a:xfrm>
            <a:off x="5220072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13" name="112 Rectángulo redondeado"/>
          <p:cNvSpPr/>
          <p:nvPr/>
        </p:nvSpPr>
        <p:spPr>
          <a:xfrm>
            <a:off x="6156176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4" name="113 Elipse"/>
          <p:cNvSpPr/>
          <p:nvPr/>
        </p:nvSpPr>
        <p:spPr>
          <a:xfrm>
            <a:off x="550810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15" name="114 Elipse"/>
          <p:cNvSpPr/>
          <p:nvPr/>
        </p:nvSpPr>
        <p:spPr>
          <a:xfrm>
            <a:off x="586814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24" name="123 Rectángulo redondeado"/>
          <p:cNvSpPr/>
          <p:nvPr/>
        </p:nvSpPr>
        <p:spPr>
          <a:xfrm>
            <a:off x="5724128" y="522920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130" name="129 Rectángulo redondeado"/>
          <p:cNvSpPr/>
          <p:nvPr/>
        </p:nvSpPr>
        <p:spPr>
          <a:xfrm>
            <a:off x="2627313" y="2133600"/>
            <a:ext cx="1223962" cy="3587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pDGB_A12C</a:t>
            </a:r>
          </a:p>
        </p:txBody>
      </p:sp>
      <p:sp>
        <p:nvSpPr>
          <p:cNvPr id="31754" name="35 CuadroTexto"/>
          <p:cNvSpPr txBox="1">
            <a:spLocks noChangeArrowheads="1"/>
          </p:cNvSpPr>
          <p:nvPr/>
        </p:nvSpPr>
        <p:spPr bwMode="auto">
          <a:xfrm>
            <a:off x="2416175" y="3622675"/>
            <a:ext cx="18923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000">
                <a:solidFill>
                  <a:srgbClr val="002060"/>
                </a:solidFill>
                <a:latin typeface="Calibri" pitchFamily="34" charset="0"/>
              </a:rPr>
              <a:t>Level </a:t>
            </a:r>
            <a:r>
              <a:rPr lang="el-GR" sz="20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s-ES" sz="20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2000">
                <a:solidFill>
                  <a:srgbClr val="002060"/>
                </a:solidFill>
                <a:latin typeface="Calibri" pitchFamily="34" charset="0"/>
              </a:rPr>
              <a:t>plasmids</a:t>
            </a:r>
          </a:p>
        </p:txBody>
      </p:sp>
      <p:sp>
        <p:nvSpPr>
          <p:cNvPr id="31755" name="36 CuadroTexto"/>
          <p:cNvSpPr txBox="1">
            <a:spLocks noChangeArrowheads="1"/>
          </p:cNvSpPr>
          <p:nvPr/>
        </p:nvSpPr>
        <p:spPr bwMode="auto">
          <a:xfrm>
            <a:off x="4794250" y="3663950"/>
            <a:ext cx="2043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000">
                <a:solidFill>
                  <a:srgbClr val="002060"/>
                </a:solidFill>
                <a:latin typeface="Calibri" pitchFamily="34" charset="0"/>
              </a:rPr>
              <a:t>Level </a:t>
            </a:r>
            <a:r>
              <a:rPr lang="el-GR" sz="20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s-ES" sz="200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sz="2000">
                <a:solidFill>
                  <a:srgbClr val="002060"/>
                </a:solidFill>
                <a:latin typeface="Calibri" pitchFamily="34" charset="0"/>
              </a:rPr>
              <a:t>plasmids</a:t>
            </a:r>
          </a:p>
        </p:txBody>
      </p:sp>
      <p:sp>
        <p:nvSpPr>
          <p:cNvPr id="39" name="38 Rectángulo redondeado"/>
          <p:cNvSpPr/>
          <p:nvPr/>
        </p:nvSpPr>
        <p:spPr>
          <a:xfrm>
            <a:off x="2295525" y="1635125"/>
            <a:ext cx="2124075" cy="450215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 redondeado"/>
          <p:cNvSpPr/>
          <p:nvPr/>
        </p:nvSpPr>
        <p:spPr>
          <a:xfrm>
            <a:off x="4683125" y="1676400"/>
            <a:ext cx="2124075" cy="450056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2" name="101 Rectángulo redondeado"/>
          <p:cNvSpPr/>
          <p:nvPr/>
        </p:nvSpPr>
        <p:spPr>
          <a:xfrm>
            <a:off x="5108218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3" name="102 Rectángulo redondeado"/>
          <p:cNvSpPr/>
          <p:nvPr/>
        </p:nvSpPr>
        <p:spPr>
          <a:xfrm>
            <a:off x="6044322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04" name="103 Elipse"/>
          <p:cNvSpPr/>
          <p:nvPr/>
        </p:nvSpPr>
        <p:spPr>
          <a:xfrm>
            <a:off x="539625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05" name="104 Elipse"/>
          <p:cNvSpPr/>
          <p:nvPr/>
        </p:nvSpPr>
        <p:spPr>
          <a:xfrm>
            <a:off x="575629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06" name="105 Rectángulo redondeado"/>
          <p:cNvSpPr/>
          <p:nvPr/>
        </p:nvSpPr>
        <p:spPr>
          <a:xfrm>
            <a:off x="5612274" y="198884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131" name="130 Rectángulo redondeado"/>
          <p:cNvSpPr/>
          <p:nvPr/>
        </p:nvSpPr>
        <p:spPr>
          <a:xfrm>
            <a:off x="3019192" y="1988840"/>
            <a:ext cx="144016" cy="25202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2" name="131 Rectángulo redondeado"/>
          <p:cNvSpPr/>
          <p:nvPr/>
        </p:nvSpPr>
        <p:spPr>
          <a:xfrm>
            <a:off x="3307224" y="1988840"/>
            <a:ext cx="144016" cy="252028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33" name="132 Elipse"/>
          <p:cNvSpPr/>
          <p:nvPr/>
        </p:nvSpPr>
        <p:spPr>
          <a:xfrm>
            <a:off x="2731160" y="1988840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34" name="133 Elipse"/>
          <p:cNvSpPr/>
          <p:nvPr/>
        </p:nvSpPr>
        <p:spPr>
          <a:xfrm>
            <a:off x="3523248" y="1988840"/>
            <a:ext cx="216024" cy="21602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35" name="134 Rectángulo redondeado"/>
          <p:cNvSpPr/>
          <p:nvPr/>
        </p:nvSpPr>
        <p:spPr>
          <a:xfrm>
            <a:off x="3163208" y="1988840"/>
            <a:ext cx="144016" cy="2520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sp>
        <p:nvSpPr>
          <p:cNvPr id="31768" name="79 CuadroTexto"/>
          <p:cNvSpPr txBox="1">
            <a:spLocks noChangeArrowheads="1"/>
          </p:cNvSpPr>
          <p:nvPr/>
        </p:nvSpPr>
        <p:spPr bwMode="auto">
          <a:xfrm>
            <a:off x="360363" y="787400"/>
            <a:ext cx="8575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>
                <a:solidFill>
                  <a:srgbClr val="002060"/>
                </a:solidFill>
                <a:latin typeface="Calibri" pitchFamily="34" charset="0"/>
              </a:rPr>
              <a:t>GoldenBraid  uses a simple toolbox of 4 destination plasmids</a:t>
            </a:r>
          </a:p>
          <a:p>
            <a:pPr algn="ctr"/>
            <a:r>
              <a:rPr lang="es-ES" sz="2400">
                <a:solidFill>
                  <a:srgbClr val="002060"/>
                </a:solidFill>
                <a:latin typeface="Calibri" pitchFamily="34" charset="0"/>
              </a:rPr>
              <a:t>(pDGBs)</a:t>
            </a:r>
          </a:p>
        </p:txBody>
      </p:sp>
      <p:grpSp>
        <p:nvGrpSpPr>
          <p:cNvPr id="31769" name="61 Grupo"/>
          <p:cNvGrpSpPr>
            <a:grpSpLocks/>
          </p:cNvGrpSpPr>
          <p:nvPr/>
        </p:nvGrpSpPr>
        <p:grpSpPr bwMode="auto">
          <a:xfrm>
            <a:off x="1581150" y="720725"/>
            <a:ext cx="423863" cy="274638"/>
            <a:chOff x="1259632" y="1988840"/>
            <a:chExt cx="6192688" cy="3862346"/>
          </a:xfrm>
        </p:grpSpPr>
        <p:sp>
          <p:nvSpPr>
            <p:cNvPr id="42" name="41 Flecha circular"/>
            <p:cNvSpPr/>
            <p:nvPr/>
          </p:nvSpPr>
          <p:spPr>
            <a:xfrm rot="9767598">
              <a:off x="1259632" y="2033491"/>
              <a:ext cx="5775204" cy="3080941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42 Flecha circular"/>
            <p:cNvSpPr/>
            <p:nvPr/>
          </p:nvSpPr>
          <p:spPr>
            <a:xfrm rot="1176284">
              <a:off x="1491568" y="2770245"/>
              <a:ext cx="5798390" cy="3080941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4" name="43 Flecha circular"/>
            <p:cNvSpPr/>
            <p:nvPr/>
          </p:nvSpPr>
          <p:spPr>
            <a:xfrm rot="12020438">
              <a:off x="1468381" y="1988840"/>
              <a:ext cx="5752003" cy="3013971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44 Flecha circular"/>
            <p:cNvSpPr/>
            <p:nvPr/>
          </p:nvSpPr>
          <p:spPr>
            <a:xfrm rot="20636167">
              <a:off x="1816277" y="2703261"/>
              <a:ext cx="5636043" cy="3080941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38" name="37 CuadroTexto"/>
          <p:cNvSpPr txBox="1">
            <a:spLocks noChangeArrowheads="1"/>
          </p:cNvSpPr>
          <p:nvPr/>
        </p:nvSpPr>
        <p:spPr bwMode="auto">
          <a:xfrm>
            <a:off x="250825" y="2781300"/>
            <a:ext cx="1728788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>
                <a:latin typeface="Calibri" pitchFamily="34" charset="0"/>
              </a:rPr>
              <a:t>To solve this dead end we developed GoldenBraid, an iterative system that allows indefinite assembly of new TUs.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60 Rectángulo"/>
          <p:cNvSpPr/>
          <p:nvPr/>
        </p:nvSpPr>
        <p:spPr>
          <a:xfrm>
            <a:off x="1828800" y="1239520"/>
            <a:ext cx="5181600" cy="65024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3" name="52 Flecha derecha"/>
          <p:cNvSpPr/>
          <p:nvPr/>
        </p:nvSpPr>
        <p:spPr>
          <a:xfrm>
            <a:off x="4652963" y="3433763"/>
            <a:ext cx="1920875" cy="762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9338" y="3422650"/>
            <a:ext cx="85248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9175" y="2487613"/>
            <a:ext cx="85090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50 Flecha derecha"/>
          <p:cNvSpPr/>
          <p:nvPr/>
        </p:nvSpPr>
        <p:spPr>
          <a:xfrm>
            <a:off x="2196838" y="3159760"/>
            <a:ext cx="1237937" cy="386080"/>
          </a:xfrm>
          <a:prstGeom prst="rightArrow">
            <a:avLst>
              <a:gd name="adj1" fmla="val 50000"/>
              <a:gd name="adj2" fmla="val 7162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Golden</a:t>
            </a:r>
            <a:r>
              <a:rPr lang="es-ES" sz="1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GATE</a:t>
            </a:r>
          </a:p>
        </p:txBody>
      </p:sp>
      <p:sp>
        <p:nvSpPr>
          <p:cNvPr id="99" name="98 Cheurón"/>
          <p:cNvSpPr/>
          <p:nvPr/>
        </p:nvSpPr>
        <p:spPr>
          <a:xfrm>
            <a:off x="964762" y="3248855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0" name="99 Cheurón"/>
          <p:cNvSpPr/>
          <p:nvPr/>
        </p:nvSpPr>
        <p:spPr>
          <a:xfrm>
            <a:off x="1302435" y="3256280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8" name="107 Cheurón"/>
          <p:cNvSpPr/>
          <p:nvPr/>
        </p:nvSpPr>
        <p:spPr>
          <a:xfrm>
            <a:off x="1665316" y="3256280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3722423" y="32340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0" name="109 Cheurón"/>
          <p:cNvSpPr/>
          <p:nvPr/>
        </p:nvSpPr>
        <p:spPr>
          <a:xfrm>
            <a:off x="3947538" y="32340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6" name="115 Cheurón"/>
          <p:cNvSpPr/>
          <p:nvPr/>
        </p:nvSpPr>
        <p:spPr>
          <a:xfrm>
            <a:off x="4172653" y="32340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75" name="Text Box 59"/>
          <p:cNvSpPr txBox="1">
            <a:spLocks noChangeArrowheads="1"/>
          </p:cNvSpPr>
          <p:nvPr/>
        </p:nvSpPr>
        <p:spPr bwMode="auto">
          <a:xfrm>
            <a:off x="1185863" y="5041900"/>
            <a:ext cx="72056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GoldenBraid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takes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multipartite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Golden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gate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composite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parts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and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assembly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them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binarely</a:t>
            </a:r>
            <a:endParaRPr lang="es-ES" dirty="0">
              <a:solidFill>
                <a:srgbClr val="000066"/>
              </a:solidFill>
              <a:latin typeface="+mj-lt"/>
              <a:cs typeface="+mn-cs"/>
            </a:endParaRPr>
          </a:p>
        </p:txBody>
      </p:sp>
      <p:sp>
        <p:nvSpPr>
          <p:cNvPr id="32795" name="175 CuadroTexto"/>
          <p:cNvSpPr txBox="1">
            <a:spLocks noChangeArrowheads="1"/>
          </p:cNvSpPr>
          <p:nvPr/>
        </p:nvSpPr>
        <p:spPr bwMode="auto">
          <a:xfrm>
            <a:off x="3597275" y="4581525"/>
            <a:ext cx="14890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</a:rPr>
              <a:t>16h to colonies!!</a:t>
            </a:r>
          </a:p>
        </p:txBody>
      </p:sp>
      <p:sp>
        <p:nvSpPr>
          <p:cNvPr id="17" name="16 Flecha derecha"/>
          <p:cNvSpPr/>
          <p:nvPr/>
        </p:nvSpPr>
        <p:spPr>
          <a:xfrm>
            <a:off x="2206998" y="3959860"/>
            <a:ext cx="1237937" cy="386080"/>
          </a:xfrm>
          <a:prstGeom prst="rightArrow">
            <a:avLst>
              <a:gd name="adj1" fmla="val 50000"/>
              <a:gd name="adj2" fmla="val 7162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Golden</a:t>
            </a:r>
            <a:r>
              <a:rPr lang="es-ES" sz="11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GATE</a:t>
            </a:r>
          </a:p>
        </p:txBody>
      </p:sp>
      <p:sp>
        <p:nvSpPr>
          <p:cNvPr id="19" name="18 Cheurón"/>
          <p:cNvSpPr/>
          <p:nvPr/>
        </p:nvSpPr>
        <p:spPr>
          <a:xfrm>
            <a:off x="974922" y="4048955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19 Cheurón"/>
          <p:cNvSpPr/>
          <p:nvPr/>
        </p:nvSpPr>
        <p:spPr>
          <a:xfrm>
            <a:off x="1312595" y="4056380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20 Cheurón"/>
          <p:cNvSpPr/>
          <p:nvPr/>
        </p:nvSpPr>
        <p:spPr>
          <a:xfrm>
            <a:off x="1675476" y="4056380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21 Cheurón"/>
          <p:cNvSpPr/>
          <p:nvPr/>
        </p:nvSpPr>
        <p:spPr>
          <a:xfrm>
            <a:off x="3732583" y="403410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22 Cheurón"/>
          <p:cNvSpPr/>
          <p:nvPr/>
        </p:nvSpPr>
        <p:spPr>
          <a:xfrm>
            <a:off x="3957698" y="403410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23 Cheurón"/>
          <p:cNvSpPr/>
          <p:nvPr/>
        </p:nvSpPr>
        <p:spPr>
          <a:xfrm>
            <a:off x="4182813" y="403410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32815" name="25 CuadroTexto"/>
          <p:cNvSpPr txBox="1">
            <a:spLocks noChangeArrowheads="1"/>
          </p:cNvSpPr>
          <p:nvPr/>
        </p:nvSpPr>
        <p:spPr bwMode="auto">
          <a:xfrm>
            <a:off x="914400" y="2925763"/>
            <a:ext cx="10779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P</a:t>
            </a:r>
            <a:r>
              <a:rPr lang="es-ES" sz="1100">
                <a:solidFill>
                  <a:srgbClr val="7030A0"/>
                </a:solidFill>
                <a:latin typeface="Arial Narrow" pitchFamily="34" charset="0"/>
              </a:rPr>
              <a:t>1   </a:t>
            </a:r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 P</a:t>
            </a:r>
            <a:r>
              <a:rPr lang="es-ES" sz="1200">
                <a:solidFill>
                  <a:srgbClr val="7030A0"/>
                </a:solidFill>
                <a:latin typeface="Arial Narrow" pitchFamily="34" charset="0"/>
              </a:rPr>
              <a:t>2</a:t>
            </a:r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   P</a:t>
            </a:r>
            <a:r>
              <a:rPr lang="es-ES" sz="1200">
                <a:solidFill>
                  <a:srgbClr val="7030A0"/>
                </a:solidFill>
                <a:latin typeface="Arial Narrow" pitchFamily="34" charset="0"/>
              </a:rPr>
              <a:t>3</a:t>
            </a:r>
            <a:endParaRPr lang="es-ES">
              <a:solidFill>
                <a:srgbClr val="7030A0"/>
              </a:solidFill>
              <a:latin typeface="Arial Narrow" pitchFamily="34" charset="0"/>
            </a:endParaRPr>
          </a:p>
        </p:txBody>
      </p:sp>
      <p:sp>
        <p:nvSpPr>
          <p:cNvPr id="32816" name="26 CuadroTexto"/>
          <p:cNvSpPr txBox="1">
            <a:spLocks noChangeArrowheads="1"/>
          </p:cNvSpPr>
          <p:nvPr/>
        </p:nvSpPr>
        <p:spPr bwMode="auto">
          <a:xfrm>
            <a:off x="3790950" y="2916238"/>
            <a:ext cx="571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7030A0"/>
                </a:solidFill>
              </a:rPr>
              <a:t>TU1</a:t>
            </a:r>
          </a:p>
        </p:txBody>
      </p:sp>
      <p:sp>
        <p:nvSpPr>
          <p:cNvPr id="32817" name="27 CuadroTexto"/>
          <p:cNvSpPr txBox="1">
            <a:spLocks noChangeArrowheads="1"/>
          </p:cNvSpPr>
          <p:nvPr/>
        </p:nvSpPr>
        <p:spPr bwMode="auto">
          <a:xfrm>
            <a:off x="3790950" y="3752850"/>
            <a:ext cx="5715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7030A0"/>
                </a:solidFill>
              </a:rPr>
              <a:t>TU2</a:t>
            </a:r>
          </a:p>
        </p:txBody>
      </p:sp>
      <p:sp>
        <p:nvSpPr>
          <p:cNvPr id="32818" name="28 CuadroTexto"/>
          <p:cNvSpPr txBox="1">
            <a:spLocks noChangeArrowheads="1"/>
          </p:cNvSpPr>
          <p:nvPr/>
        </p:nvSpPr>
        <p:spPr bwMode="auto">
          <a:xfrm>
            <a:off x="935038" y="3743325"/>
            <a:ext cx="10779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P</a:t>
            </a:r>
            <a:r>
              <a:rPr lang="es-ES" sz="1100">
                <a:solidFill>
                  <a:srgbClr val="7030A0"/>
                </a:solidFill>
                <a:latin typeface="Arial Narrow" pitchFamily="34" charset="0"/>
              </a:rPr>
              <a:t>1   </a:t>
            </a:r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 P</a:t>
            </a:r>
            <a:r>
              <a:rPr lang="es-ES" sz="1200">
                <a:solidFill>
                  <a:srgbClr val="7030A0"/>
                </a:solidFill>
                <a:latin typeface="Arial Narrow" pitchFamily="34" charset="0"/>
              </a:rPr>
              <a:t>2</a:t>
            </a:r>
            <a:r>
              <a:rPr lang="es-ES">
                <a:solidFill>
                  <a:srgbClr val="7030A0"/>
                </a:solidFill>
                <a:latin typeface="Arial Narrow" pitchFamily="34" charset="0"/>
              </a:rPr>
              <a:t>   P</a:t>
            </a:r>
            <a:r>
              <a:rPr lang="es-ES" sz="1200">
                <a:solidFill>
                  <a:srgbClr val="7030A0"/>
                </a:solidFill>
                <a:latin typeface="Arial Narrow" pitchFamily="34" charset="0"/>
              </a:rPr>
              <a:t>3</a:t>
            </a:r>
            <a:endParaRPr lang="es-ES">
              <a:solidFill>
                <a:srgbClr val="7030A0"/>
              </a:solidFill>
              <a:latin typeface="Arial Narrow" pitchFamily="34" charset="0"/>
            </a:endParaRPr>
          </a:p>
        </p:txBody>
      </p:sp>
      <p:grpSp>
        <p:nvGrpSpPr>
          <p:cNvPr id="32819" name="61 Grupo"/>
          <p:cNvGrpSpPr>
            <a:grpSpLocks/>
          </p:cNvGrpSpPr>
          <p:nvPr/>
        </p:nvGrpSpPr>
        <p:grpSpPr bwMode="auto">
          <a:xfrm>
            <a:off x="4664075" y="3627438"/>
            <a:ext cx="669925" cy="385762"/>
            <a:chOff x="1259632" y="1988840"/>
            <a:chExt cx="6192688" cy="3862346"/>
          </a:xfrm>
        </p:grpSpPr>
        <p:sp>
          <p:nvSpPr>
            <p:cNvPr id="31" name="30 Flecha circular"/>
            <p:cNvSpPr/>
            <p:nvPr/>
          </p:nvSpPr>
          <p:spPr>
            <a:xfrm rot="9767598">
              <a:off x="1259632" y="2036518"/>
              <a:ext cx="5767129" cy="308352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2" name="31 Flecha circular"/>
            <p:cNvSpPr/>
            <p:nvPr/>
          </p:nvSpPr>
          <p:spPr>
            <a:xfrm rot="1176284">
              <a:off x="1479756" y="2767663"/>
              <a:ext cx="5811148" cy="308352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3" name="32 Flecha circular"/>
            <p:cNvSpPr/>
            <p:nvPr/>
          </p:nvSpPr>
          <p:spPr>
            <a:xfrm rot="12020438">
              <a:off x="1450407" y="1988840"/>
              <a:ext cx="5767120" cy="3004046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4" name="33 Flecha circular"/>
            <p:cNvSpPr/>
            <p:nvPr/>
          </p:nvSpPr>
          <p:spPr>
            <a:xfrm rot="20636167">
              <a:off x="1817267" y="2704085"/>
              <a:ext cx="5635053" cy="308352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2820" name="34 CuadroTexto"/>
          <p:cNvSpPr txBox="1">
            <a:spLocks noChangeArrowheads="1"/>
          </p:cNvSpPr>
          <p:nvPr/>
        </p:nvSpPr>
        <p:spPr bwMode="auto">
          <a:xfrm>
            <a:off x="5181600" y="3649663"/>
            <a:ext cx="1258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 b="1">
                <a:solidFill>
                  <a:srgbClr val="002060"/>
                </a:solidFill>
              </a:rPr>
              <a:t>GoldenBraid</a:t>
            </a:r>
          </a:p>
        </p:txBody>
      </p:sp>
      <p:sp>
        <p:nvSpPr>
          <p:cNvPr id="38" name="37 Cheurón"/>
          <p:cNvSpPr/>
          <p:nvPr/>
        </p:nvSpPr>
        <p:spPr>
          <a:xfrm>
            <a:off x="6618023" y="36912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38 Cheurón"/>
          <p:cNvSpPr/>
          <p:nvPr/>
        </p:nvSpPr>
        <p:spPr>
          <a:xfrm>
            <a:off x="6843138" y="36912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40" name="39 Cheurón"/>
          <p:cNvSpPr/>
          <p:nvPr/>
        </p:nvSpPr>
        <p:spPr>
          <a:xfrm>
            <a:off x="7068253" y="3691206"/>
            <a:ext cx="325166" cy="237588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32830" name="40 CuadroTexto"/>
          <p:cNvSpPr txBox="1">
            <a:spLocks noChangeArrowheads="1"/>
          </p:cNvSpPr>
          <p:nvPr/>
        </p:nvSpPr>
        <p:spPr bwMode="auto">
          <a:xfrm>
            <a:off x="6686550" y="3373438"/>
            <a:ext cx="571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7030A0"/>
                </a:solidFill>
              </a:rPr>
              <a:t>TU1</a:t>
            </a:r>
          </a:p>
        </p:txBody>
      </p:sp>
      <p:sp>
        <p:nvSpPr>
          <p:cNvPr id="42" name="41 Cheurón"/>
          <p:cNvSpPr/>
          <p:nvPr/>
        </p:nvSpPr>
        <p:spPr>
          <a:xfrm>
            <a:off x="7288583" y="368866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43" name="42 Cheurón"/>
          <p:cNvSpPr/>
          <p:nvPr/>
        </p:nvSpPr>
        <p:spPr>
          <a:xfrm>
            <a:off x="7513698" y="368866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44" name="43 Cheurón"/>
          <p:cNvSpPr/>
          <p:nvPr/>
        </p:nvSpPr>
        <p:spPr>
          <a:xfrm>
            <a:off x="7738813" y="3688666"/>
            <a:ext cx="325166" cy="23758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32840" name="44 CuadroTexto"/>
          <p:cNvSpPr txBox="1">
            <a:spLocks noChangeArrowheads="1"/>
          </p:cNvSpPr>
          <p:nvPr/>
        </p:nvSpPr>
        <p:spPr bwMode="auto">
          <a:xfrm>
            <a:off x="7326313" y="3378200"/>
            <a:ext cx="571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7030A0"/>
                </a:solidFill>
              </a:rPr>
              <a:t>TU2</a:t>
            </a:r>
          </a:p>
        </p:txBody>
      </p:sp>
      <p:pic>
        <p:nvPicPr>
          <p:cNvPr id="328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5100" y="2822575"/>
            <a:ext cx="85248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 Box 59"/>
          <p:cNvSpPr txBox="1">
            <a:spLocks noChangeArrowheads="1"/>
          </p:cNvSpPr>
          <p:nvPr/>
        </p:nvSpPr>
        <p:spPr bwMode="auto">
          <a:xfrm>
            <a:off x="1816419" y="1391920"/>
            <a:ext cx="5204142" cy="461665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The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GoldenBraid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Assembly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System</a:t>
            </a:r>
            <a:endParaRPr lang="es-ES" sz="240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cxnSp>
        <p:nvCxnSpPr>
          <p:cNvPr id="55" name="54 Conector recto de flecha"/>
          <p:cNvCxnSpPr/>
          <p:nvPr/>
        </p:nvCxnSpPr>
        <p:spPr>
          <a:xfrm flipV="1">
            <a:off x="974725" y="4521200"/>
            <a:ext cx="7042150" cy="20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2846" name="61 Grupo"/>
          <p:cNvGrpSpPr>
            <a:grpSpLocks/>
          </p:cNvGrpSpPr>
          <p:nvPr/>
        </p:nvGrpSpPr>
        <p:grpSpPr bwMode="auto">
          <a:xfrm>
            <a:off x="3657600" y="1228725"/>
            <a:ext cx="669925" cy="387350"/>
            <a:chOff x="1259632" y="1988840"/>
            <a:chExt cx="6192688" cy="3862346"/>
          </a:xfrm>
        </p:grpSpPr>
        <p:sp>
          <p:nvSpPr>
            <p:cNvPr id="57" name="56 Flecha circular"/>
            <p:cNvSpPr/>
            <p:nvPr/>
          </p:nvSpPr>
          <p:spPr>
            <a:xfrm rot="9767598">
              <a:off x="1259632" y="2036333"/>
              <a:ext cx="5767129" cy="3086706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8" name="57 Flecha circular"/>
            <p:cNvSpPr/>
            <p:nvPr/>
          </p:nvSpPr>
          <p:spPr>
            <a:xfrm rot="1176284">
              <a:off x="1479756" y="2764480"/>
              <a:ext cx="5811148" cy="3086706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9" name="58 Flecha circular"/>
            <p:cNvSpPr/>
            <p:nvPr/>
          </p:nvSpPr>
          <p:spPr>
            <a:xfrm rot="12020438">
              <a:off x="1450407" y="1988840"/>
              <a:ext cx="5767120" cy="3007565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0" name="59 Flecha circular"/>
            <p:cNvSpPr/>
            <p:nvPr/>
          </p:nvSpPr>
          <p:spPr>
            <a:xfrm rot="20636167">
              <a:off x="1817267" y="2701163"/>
              <a:ext cx="5635053" cy="3086706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79 CuadroTexto"/>
          <p:cNvSpPr txBox="1">
            <a:spLocks noChangeArrowheads="1"/>
          </p:cNvSpPr>
          <p:nvPr/>
        </p:nvSpPr>
        <p:spPr bwMode="auto">
          <a:xfrm>
            <a:off x="2195513" y="185738"/>
            <a:ext cx="4267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3200">
                <a:solidFill>
                  <a:schemeClr val="bg1"/>
                </a:solidFill>
                <a:latin typeface="Calibri" pitchFamily="34" charset="0"/>
              </a:rPr>
              <a:t>GoldenBraid assembly</a:t>
            </a:r>
          </a:p>
        </p:txBody>
      </p:sp>
      <p:sp>
        <p:nvSpPr>
          <p:cNvPr id="79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1216025"/>
            <a:ext cx="8501063" cy="482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4113" y="3221038"/>
            <a:ext cx="1538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818" name="61 Grupo"/>
          <p:cNvGrpSpPr>
            <a:grpSpLocks/>
          </p:cNvGrpSpPr>
          <p:nvPr/>
        </p:nvGrpSpPr>
        <p:grpSpPr bwMode="auto">
          <a:xfrm>
            <a:off x="1692275" y="2276475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cxnSp>
        <p:nvCxnSpPr>
          <p:cNvPr id="153" name="152 Conector recto de flecha"/>
          <p:cNvCxnSpPr/>
          <p:nvPr/>
        </p:nvCxnSpPr>
        <p:spPr>
          <a:xfrm rot="5400000" flipH="1" flipV="1">
            <a:off x="3100388" y="5045075"/>
            <a:ext cx="350838" cy="158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820" name="105 Grupo"/>
          <p:cNvGrpSpPr>
            <a:grpSpLocks/>
          </p:cNvGrpSpPr>
          <p:nvPr/>
        </p:nvGrpSpPr>
        <p:grpSpPr bwMode="auto">
          <a:xfrm>
            <a:off x="2627313" y="5229225"/>
            <a:ext cx="1368425" cy="503238"/>
            <a:chOff x="1547664" y="5373216"/>
            <a:chExt cx="1368152" cy="504056"/>
          </a:xfrm>
        </p:grpSpPr>
        <p:sp>
          <p:nvSpPr>
            <p:cNvPr id="155" name="154 Rectángulo redondeado"/>
            <p:cNvSpPr/>
            <p:nvPr/>
          </p:nvSpPr>
          <p:spPr>
            <a:xfrm>
              <a:off x="1547664" y="5517914"/>
              <a:ext cx="1368152" cy="359358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Comic Sans MS" pitchFamily="66" charset="0"/>
                </a:rPr>
                <a:t>pDGB_C12B</a:t>
              </a:r>
            </a:p>
          </p:txBody>
        </p:sp>
        <p:sp>
          <p:nvSpPr>
            <p:cNvPr id="156" name="155 Rectángulo redondeado"/>
            <p:cNvSpPr/>
            <p:nvPr/>
          </p:nvSpPr>
          <p:spPr>
            <a:xfrm>
              <a:off x="1979712" y="5373216"/>
              <a:ext cx="144016" cy="2562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57" name="156 Rectángulo redondeado"/>
            <p:cNvSpPr/>
            <p:nvPr/>
          </p:nvSpPr>
          <p:spPr>
            <a:xfrm>
              <a:off x="2267744" y="5373216"/>
              <a:ext cx="144016" cy="2562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58" name="157 Elipse"/>
            <p:cNvSpPr/>
            <p:nvPr/>
          </p:nvSpPr>
          <p:spPr>
            <a:xfrm>
              <a:off x="1691680" y="5373216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159" name="158 Elipse"/>
            <p:cNvSpPr/>
            <p:nvPr/>
          </p:nvSpPr>
          <p:spPr>
            <a:xfrm>
              <a:off x="2483768" y="5373216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160" name="159 Rectángulo redondeado"/>
            <p:cNvSpPr/>
            <p:nvPr/>
          </p:nvSpPr>
          <p:spPr>
            <a:xfrm>
              <a:off x="2123728" y="5373216"/>
              <a:ext cx="144016" cy="25629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Z</a:t>
              </a:r>
            </a:p>
          </p:txBody>
        </p:sp>
      </p:grpSp>
      <p:sp>
        <p:nvSpPr>
          <p:cNvPr id="101" name="100 Rectángulo redondeado"/>
          <p:cNvSpPr/>
          <p:nvPr/>
        </p:nvSpPr>
        <p:spPr>
          <a:xfrm>
            <a:off x="5005388" y="2133600"/>
            <a:ext cx="1366837" cy="35877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02" name="101 Rectángulo redondeado"/>
          <p:cNvSpPr/>
          <p:nvPr/>
        </p:nvSpPr>
        <p:spPr>
          <a:xfrm>
            <a:off x="5148858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3" name="102 Rectángulo redondeado"/>
          <p:cNvSpPr/>
          <p:nvPr/>
        </p:nvSpPr>
        <p:spPr>
          <a:xfrm>
            <a:off x="6084962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04" name="103 Elipse"/>
          <p:cNvSpPr/>
          <p:nvPr/>
        </p:nvSpPr>
        <p:spPr>
          <a:xfrm>
            <a:off x="543689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05" name="104 Elipse"/>
          <p:cNvSpPr/>
          <p:nvPr/>
        </p:nvSpPr>
        <p:spPr>
          <a:xfrm>
            <a:off x="579693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06" name="105 Rectángulo redondeado"/>
          <p:cNvSpPr/>
          <p:nvPr/>
        </p:nvSpPr>
        <p:spPr>
          <a:xfrm>
            <a:off x="5652914" y="198884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07" name="106 Conector recto de flecha"/>
          <p:cNvCxnSpPr/>
          <p:nvPr/>
        </p:nvCxnSpPr>
        <p:spPr>
          <a:xfrm rot="5400000">
            <a:off x="5472906" y="2743994"/>
            <a:ext cx="504825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110 Rectángulo redondeado"/>
          <p:cNvSpPr/>
          <p:nvPr/>
        </p:nvSpPr>
        <p:spPr>
          <a:xfrm>
            <a:off x="5076825" y="5373688"/>
            <a:ext cx="1366838" cy="3587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12" name="111 Rectángulo redondeado"/>
          <p:cNvSpPr/>
          <p:nvPr/>
        </p:nvSpPr>
        <p:spPr>
          <a:xfrm>
            <a:off x="5220072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13" name="112 Rectángulo redondeado"/>
          <p:cNvSpPr/>
          <p:nvPr/>
        </p:nvSpPr>
        <p:spPr>
          <a:xfrm>
            <a:off x="6156176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4" name="113 Elipse"/>
          <p:cNvSpPr/>
          <p:nvPr/>
        </p:nvSpPr>
        <p:spPr>
          <a:xfrm>
            <a:off x="550810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15" name="114 Elipse"/>
          <p:cNvSpPr/>
          <p:nvPr/>
        </p:nvSpPr>
        <p:spPr>
          <a:xfrm>
            <a:off x="586814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24" name="123 Rectángulo redondeado"/>
          <p:cNvSpPr/>
          <p:nvPr/>
        </p:nvSpPr>
        <p:spPr>
          <a:xfrm>
            <a:off x="5724128" y="522920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26" name="125 Conector recto de flecha"/>
          <p:cNvCxnSpPr/>
          <p:nvPr/>
        </p:nvCxnSpPr>
        <p:spPr>
          <a:xfrm rot="16200000" flipV="1">
            <a:off x="5040313" y="4400550"/>
            <a:ext cx="1512888" cy="15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129 Rectángulo redondeado"/>
          <p:cNvSpPr/>
          <p:nvPr/>
        </p:nvSpPr>
        <p:spPr>
          <a:xfrm>
            <a:off x="2627313" y="2133600"/>
            <a:ext cx="1223962" cy="3587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pDGB_A12C</a:t>
            </a:r>
          </a:p>
        </p:txBody>
      </p:sp>
      <p:sp>
        <p:nvSpPr>
          <p:cNvPr id="131" name="130 Rectángulo redondeado"/>
          <p:cNvSpPr/>
          <p:nvPr/>
        </p:nvSpPr>
        <p:spPr>
          <a:xfrm>
            <a:off x="3059832" y="1988840"/>
            <a:ext cx="144016" cy="25202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2" name="131 Rectángulo redondeado"/>
          <p:cNvSpPr/>
          <p:nvPr/>
        </p:nvSpPr>
        <p:spPr>
          <a:xfrm>
            <a:off x="3347864" y="1988840"/>
            <a:ext cx="144016" cy="252028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33" name="132 Elipse"/>
          <p:cNvSpPr/>
          <p:nvPr/>
        </p:nvSpPr>
        <p:spPr>
          <a:xfrm>
            <a:off x="2771800" y="1988840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34" name="133 Elipse"/>
          <p:cNvSpPr/>
          <p:nvPr/>
        </p:nvSpPr>
        <p:spPr>
          <a:xfrm>
            <a:off x="3563888" y="1988840"/>
            <a:ext cx="216024" cy="21602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35" name="134 Rectángulo redondeado"/>
          <p:cNvSpPr/>
          <p:nvPr/>
        </p:nvSpPr>
        <p:spPr>
          <a:xfrm>
            <a:off x="3203848" y="1988840"/>
            <a:ext cx="144016" cy="2520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44" name="143 Conector recto de flecha"/>
          <p:cNvCxnSpPr/>
          <p:nvPr/>
        </p:nvCxnSpPr>
        <p:spPr>
          <a:xfrm rot="5400000">
            <a:off x="2413794" y="3428206"/>
            <a:ext cx="1727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42" name="79 CuadroTexto"/>
          <p:cNvSpPr txBox="1">
            <a:spLocks noChangeArrowheads="1"/>
          </p:cNvSpPr>
          <p:nvPr/>
        </p:nvSpPr>
        <p:spPr bwMode="auto">
          <a:xfrm>
            <a:off x="1239838" y="1031875"/>
            <a:ext cx="7781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>
                <a:solidFill>
                  <a:srgbClr val="002060"/>
                </a:solidFill>
                <a:latin typeface="Calibri" pitchFamily="34" charset="0"/>
              </a:rPr>
              <a:t>The 4 pEDGBs give a doble-loop structure (braid)</a:t>
            </a:r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21 Grupo"/>
          <p:cNvGrpSpPr>
            <a:grpSpLocks/>
          </p:cNvGrpSpPr>
          <p:nvPr/>
        </p:nvGrpSpPr>
        <p:grpSpPr bwMode="auto">
          <a:xfrm>
            <a:off x="2493963" y="1919288"/>
            <a:ext cx="3589337" cy="3717925"/>
            <a:chOff x="-51521" y="1014557"/>
            <a:chExt cx="3589337" cy="3717925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-51521" y="1014557"/>
            <a:ext cx="3589337" cy="3717925"/>
          </p:xfrm>
          <a:graphic>
            <a:graphicData uri="http://schemas.openxmlformats.org/presentationml/2006/ole">
              <p:oleObj spid="_x0000_s1026" name="Image" r:id="rId4" imgW="1459083" imgH="1633654" progId="">
                <p:embed/>
              </p:oleObj>
            </a:graphicData>
          </a:graphic>
        </p:graphicFrame>
        <p:sp>
          <p:nvSpPr>
            <p:cNvPr id="1030" name="Freeform 10"/>
            <p:cNvSpPr>
              <a:spLocks/>
            </p:cNvSpPr>
            <p:nvPr/>
          </p:nvSpPr>
          <p:spPr bwMode="auto">
            <a:xfrm rot="3905201">
              <a:off x="2186781" y="1229088"/>
              <a:ext cx="574675" cy="1563688"/>
            </a:xfrm>
            <a:custGeom>
              <a:avLst/>
              <a:gdLst>
                <a:gd name="T0" fmla="*/ 2147483647 w 818"/>
                <a:gd name="T1" fmla="*/ 2147483647 h 870"/>
                <a:gd name="T2" fmla="*/ 2147483647 w 818"/>
                <a:gd name="T3" fmla="*/ 2147483647 h 870"/>
                <a:gd name="T4" fmla="*/ 2147483647 w 818"/>
                <a:gd name="T5" fmla="*/ 2147483647 h 870"/>
                <a:gd name="T6" fmla="*/ 2147483647 w 818"/>
                <a:gd name="T7" fmla="*/ 2147483647 h 870"/>
                <a:gd name="T8" fmla="*/ 2147483647 w 818"/>
                <a:gd name="T9" fmla="*/ 2147483647 h 870"/>
                <a:gd name="T10" fmla="*/ 2147483647 w 818"/>
                <a:gd name="T11" fmla="*/ 2147483647 h 870"/>
                <a:gd name="T12" fmla="*/ 2147483647 w 818"/>
                <a:gd name="T13" fmla="*/ 2147483647 h 870"/>
                <a:gd name="T14" fmla="*/ 2147483647 w 818"/>
                <a:gd name="T15" fmla="*/ 2147483647 h 870"/>
                <a:gd name="T16" fmla="*/ 2147483647 w 818"/>
                <a:gd name="T17" fmla="*/ 2147483647 h 870"/>
                <a:gd name="T18" fmla="*/ 2147483647 w 818"/>
                <a:gd name="T19" fmla="*/ 2147483647 h 870"/>
                <a:gd name="T20" fmla="*/ 2147483647 w 818"/>
                <a:gd name="T21" fmla="*/ 2147483647 h 870"/>
                <a:gd name="T22" fmla="*/ 2147483647 w 818"/>
                <a:gd name="T23" fmla="*/ 2147483647 h 870"/>
                <a:gd name="T24" fmla="*/ 2147483647 w 818"/>
                <a:gd name="T25" fmla="*/ 2147483647 h 870"/>
                <a:gd name="T26" fmla="*/ 2147483647 w 818"/>
                <a:gd name="T27" fmla="*/ 2147483647 h 870"/>
                <a:gd name="T28" fmla="*/ 2147483647 w 818"/>
                <a:gd name="T29" fmla="*/ 0 h 870"/>
                <a:gd name="T30" fmla="*/ 2147483647 w 818"/>
                <a:gd name="T31" fmla="*/ 2147483647 h 870"/>
                <a:gd name="T32" fmla="*/ 2147483647 w 818"/>
                <a:gd name="T33" fmla="*/ 2147483647 h 870"/>
                <a:gd name="T34" fmla="*/ 2147483647 w 818"/>
                <a:gd name="T35" fmla="*/ 2147483647 h 870"/>
                <a:gd name="T36" fmla="*/ 2147483647 w 818"/>
                <a:gd name="T37" fmla="*/ 2147483647 h 870"/>
                <a:gd name="T38" fmla="*/ 2147483647 w 818"/>
                <a:gd name="T39" fmla="*/ 2147483647 h 870"/>
                <a:gd name="T40" fmla="*/ 2147483647 w 818"/>
                <a:gd name="T41" fmla="*/ 2147483647 h 870"/>
                <a:gd name="T42" fmla="*/ 2147483647 w 818"/>
                <a:gd name="T43" fmla="*/ 2147483647 h 870"/>
                <a:gd name="T44" fmla="*/ 2147483647 w 818"/>
                <a:gd name="T45" fmla="*/ 2147483647 h 870"/>
                <a:gd name="T46" fmla="*/ 2147483647 w 818"/>
                <a:gd name="T47" fmla="*/ 2147483647 h 870"/>
                <a:gd name="T48" fmla="*/ 2147483647 w 818"/>
                <a:gd name="T49" fmla="*/ 2147483647 h 870"/>
                <a:gd name="T50" fmla="*/ 2147483647 w 818"/>
                <a:gd name="T51" fmla="*/ 2147483647 h 870"/>
                <a:gd name="T52" fmla="*/ 2147483647 w 818"/>
                <a:gd name="T53" fmla="*/ 2147483647 h 870"/>
                <a:gd name="T54" fmla="*/ 2147483647 w 818"/>
                <a:gd name="T55" fmla="*/ 2147483647 h 870"/>
                <a:gd name="T56" fmla="*/ 2147483647 w 818"/>
                <a:gd name="T57" fmla="*/ 2147483647 h 870"/>
                <a:gd name="T58" fmla="*/ 2147483647 w 818"/>
                <a:gd name="T59" fmla="*/ 2147483647 h 870"/>
                <a:gd name="T60" fmla="*/ 2147483647 w 818"/>
                <a:gd name="T61" fmla="*/ 2147483647 h 870"/>
                <a:gd name="T62" fmla="*/ 2147483647 w 818"/>
                <a:gd name="T63" fmla="*/ 2147483647 h 870"/>
                <a:gd name="T64" fmla="*/ 2147483647 w 818"/>
                <a:gd name="T65" fmla="*/ 2147483647 h 870"/>
                <a:gd name="T66" fmla="*/ 2147483647 w 818"/>
                <a:gd name="T67" fmla="*/ 2147483647 h 870"/>
                <a:gd name="T68" fmla="*/ 2147483647 w 818"/>
                <a:gd name="T69" fmla="*/ 2147483647 h 870"/>
                <a:gd name="T70" fmla="*/ 2147483647 w 818"/>
                <a:gd name="T71" fmla="*/ 2147483647 h 870"/>
                <a:gd name="T72" fmla="*/ 2147483647 w 818"/>
                <a:gd name="T73" fmla="*/ 2147483647 h 870"/>
                <a:gd name="T74" fmla="*/ 2147483647 w 818"/>
                <a:gd name="T75" fmla="*/ 2147483647 h 870"/>
                <a:gd name="T76" fmla="*/ 2147483647 w 818"/>
                <a:gd name="T77" fmla="*/ 2147483647 h 870"/>
                <a:gd name="T78" fmla="*/ 2147483647 w 818"/>
                <a:gd name="T79" fmla="*/ 2147483647 h 870"/>
                <a:gd name="T80" fmla="*/ 2147483647 w 818"/>
                <a:gd name="T81" fmla="*/ 2147483647 h 870"/>
                <a:gd name="T82" fmla="*/ 2147483647 w 818"/>
                <a:gd name="T83" fmla="*/ 2147483647 h 870"/>
                <a:gd name="T84" fmla="*/ 2147483647 w 818"/>
                <a:gd name="T85" fmla="*/ 2147483647 h 870"/>
                <a:gd name="T86" fmla="*/ 2147483647 w 818"/>
                <a:gd name="T87" fmla="*/ 2147483647 h 870"/>
                <a:gd name="T88" fmla="*/ 2147483647 w 818"/>
                <a:gd name="T89" fmla="*/ 2147483647 h 870"/>
                <a:gd name="T90" fmla="*/ 2147483647 w 818"/>
                <a:gd name="T91" fmla="*/ 2147483647 h 870"/>
                <a:gd name="T92" fmla="*/ 2147483647 w 818"/>
                <a:gd name="T93" fmla="*/ 2147483647 h 870"/>
                <a:gd name="T94" fmla="*/ 2147483647 w 818"/>
                <a:gd name="T95" fmla="*/ 2147483647 h 870"/>
                <a:gd name="T96" fmla="*/ 2147483647 w 818"/>
                <a:gd name="T97" fmla="*/ 2147483647 h 870"/>
                <a:gd name="T98" fmla="*/ 2147483647 w 818"/>
                <a:gd name="T99" fmla="*/ 2147483647 h 870"/>
                <a:gd name="T100" fmla="*/ 2147483647 w 818"/>
                <a:gd name="T101" fmla="*/ 2147483647 h 870"/>
                <a:gd name="T102" fmla="*/ 2147483647 w 818"/>
                <a:gd name="T103" fmla="*/ 2147483647 h 870"/>
                <a:gd name="T104" fmla="*/ 2147483647 w 818"/>
                <a:gd name="T105" fmla="*/ 2147483647 h 870"/>
                <a:gd name="T106" fmla="*/ 2147483647 w 818"/>
                <a:gd name="T107" fmla="*/ 2147483647 h 8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18"/>
                <a:gd name="T163" fmla="*/ 0 h 870"/>
                <a:gd name="T164" fmla="*/ 818 w 818"/>
                <a:gd name="T165" fmla="*/ 870 h 87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18" h="870">
                  <a:moveTo>
                    <a:pt x="127" y="371"/>
                  </a:moveTo>
                  <a:cubicBezTo>
                    <a:pt x="179" y="386"/>
                    <a:pt x="149" y="393"/>
                    <a:pt x="172" y="416"/>
                  </a:cubicBezTo>
                  <a:cubicBezTo>
                    <a:pt x="183" y="427"/>
                    <a:pt x="197" y="433"/>
                    <a:pt x="210" y="442"/>
                  </a:cubicBezTo>
                  <a:cubicBezTo>
                    <a:pt x="221" y="450"/>
                    <a:pt x="248" y="454"/>
                    <a:pt x="248" y="454"/>
                  </a:cubicBezTo>
                  <a:cubicBezTo>
                    <a:pt x="310" y="445"/>
                    <a:pt x="360" y="428"/>
                    <a:pt x="383" y="365"/>
                  </a:cubicBezTo>
                  <a:cubicBezTo>
                    <a:pt x="381" y="333"/>
                    <a:pt x="387" y="299"/>
                    <a:pt x="376" y="269"/>
                  </a:cubicBezTo>
                  <a:cubicBezTo>
                    <a:pt x="362" y="230"/>
                    <a:pt x="220" y="220"/>
                    <a:pt x="197" y="218"/>
                  </a:cubicBezTo>
                  <a:cubicBezTo>
                    <a:pt x="166" y="209"/>
                    <a:pt x="143" y="193"/>
                    <a:pt x="165" y="154"/>
                  </a:cubicBezTo>
                  <a:cubicBezTo>
                    <a:pt x="166" y="152"/>
                    <a:pt x="203" y="141"/>
                    <a:pt x="204" y="141"/>
                  </a:cubicBezTo>
                  <a:cubicBezTo>
                    <a:pt x="231" y="123"/>
                    <a:pt x="248" y="100"/>
                    <a:pt x="280" y="90"/>
                  </a:cubicBezTo>
                  <a:cubicBezTo>
                    <a:pt x="330" y="98"/>
                    <a:pt x="320" y="103"/>
                    <a:pt x="357" y="128"/>
                  </a:cubicBezTo>
                  <a:cubicBezTo>
                    <a:pt x="373" y="151"/>
                    <a:pt x="382" y="152"/>
                    <a:pt x="408" y="160"/>
                  </a:cubicBezTo>
                  <a:cubicBezTo>
                    <a:pt x="427" y="188"/>
                    <a:pt x="483" y="207"/>
                    <a:pt x="466" y="154"/>
                  </a:cubicBezTo>
                  <a:cubicBezTo>
                    <a:pt x="468" y="115"/>
                    <a:pt x="467" y="76"/>
                    <a:pt x="472" y="38"/>
                  </a:cubicBezTo>
                  <a:cubicBezTo>
                    <a:pt x="476" y="11"/>
                    <a:pt x="543" y="0"/>
                    <a:pt x="543" y="0"/>
                  </a:cubicBezTo>
                  <a:cubicBezTo>
                    <a:pt x="551" y="1"/>
                    <a:pt x="617" y="2"/>
                    <a:pt x="639" y="13"/>
                  </a:cubicBezTo>
                  <a:cubicBezTo>
                    <a:pt x="653" y="20"/>
                    <a:pt x="677" y="38"/>
                    <a:pt x="677" y="38"/>
                  </a:cubicBezTo>
                  <a:cubicBezTo>
                    <a:pt x="686" y="64"/>
                    <a:pt x="693" y="75"/>
                    <a:pt x="716" y="90"/>
                  </a:cubicBezTo>
                  <a:cubicBezTo>
                    <a:pt x="726" y="121"/>
                    <a:pt x="731" y="136"/>
                    <a:pt x="696" y="147"/>
                  </a:cubicBezTo>
                  <a:cubicBezTo>
                    <a:pt x="673" y="163"/>
                    <a:pt x="649" y="163"/>
                    <a:pt x="626" y="179"/>
                  </a:cubicBezTo>
                  <a:cubicBezTo>
                    <a:pt x="617" y="207"/>
                    <a:pt x="594" y="223"/>
                    <a:pt x="613" y="256"/>
                  </a:cubicBezTo>
                  <a:cubicBezTo>
                    <a:pt x="616" y="262"/>
                    <a:pt x="626" y="260"/>
                    <a:pt x="632" y="262"/>
                  </a:cubicBezTo>
                  <a:cubicBezTo>
                    <a:pt x="670" y="274"/>
                    <a:pt x="694" y="283"/>
                    <a:pt x="735" y="288"/>
                  </a:cubicBezTo>
                  <a:cubicBezTo>
                    <a:pt x="757" y="295"/>
                    <a:pt x="773" y="301"/>
                    <a:pt x="792" y="314"/>
                  </a:cubicBezTo>
                  <a:cubicBezTo>
                    <a:pt x="805" y="333"/>
                    <a:pt x="811" y="349"/>
                    <a:pt x="818" y="371"/>
                  </a:cubicBezTo>
                  <a:cubicBezTo>
                    <a:pt x="816" y="377"/>
                    <a:pt x="817" y="385"/>
                    <a:pt x="812" y="390"/>
                  </a:cubicBezTo>
                  <a:cubicBezTo>
                    <a:pt x="801" y="401"/>
                    <a:pt x="773" y="416"/>
                    <a:pt x="773" y="416"/>
                  </a:cubicBezTo>
                  <a:cubicBezTo>
                    <a:pt x="758" y="438"/>
                    <a:pt x="744" y="440"/>
                    <a:pt x="722" y="454"/>
                  </a:cubicBezTo>
                  <a:cubicBezTo>
                    <a:pt x="706" y="478"/>
                    <a:pt x="694" y="477"/>
                    <a:pt x="671" y="493"/>
                  </a:cubicBezTo>
                  <a:cubicBezTo>
                    <a:pt x="643" y="474"/>
                    <a:pt x="631" y="433"/>
                    <a:pt x="613" y="422"/>
                  </a:cubicBezTo>
                  <a:cubicBezTo>
                    <a:pt x="594" y="410"/>
                    <a:pt x="577" y="404"/>
                    <a:pt x="556" y="397"/>
                  </a:cubicBezTo>
                  <a:cubicBezTo>
                    <a:pt x="539" y="399"/>
                    <a:pt x="521" y="398"/>
                    <a:pt x="504" y="403"/>
                  </a:cubicBezTo>
                  <a:cubicBezTo>
                    <a:pt x="473" y="411"/>
                    <a:pt x="474" y="467"/>
                    <a:pt x="466" y="493"/>
                  </a:cubicBezTo>
                  <a:cubicBezTo>
                    <a:pt x="477" y="563"/>
                    <a:pt x="495" y="577"/>
                    <a:pt x="556" y="595"/>
                  </a:cubicBezTo>
                  <a:cubicBezTo>
                    <a:pt x="579" y="611"/>
                    <a:pt x="577" y="624"/>
                    <a:pt x="600" y="640"/>
                  </a:cubicBezTo>
                  <a:cubicBezTo>
                    <a:pt x="616" y="683"/>
                    <a:pt x="613" y="736"/>
                    <a:pt x="575" y="762"/>
                  </a:cubicBezTo>
                  <a:cubicBezTo>
                    <a:pt x="566" y="787"/>
                    <a:pt x="566" y="797"/>
                    <a:pt x="543" y="813"/>
                  </a:cubicBezTo>
                  <a:cubicBezTo>
                    <a:pt x="520" y="790"/>
                    <a:pt x="489" y="778"/>
                    <a:pt x="466" y="755"/>
                  </a:cubicBezTo>
                  <a:cubicBezTo>
                    <a:pt x="460" y="749"/>
                    <a:pt x="454" y="741"/>
                    <a:pt x="447" y="736"/>
                  </a:cubicBezTo>
                  <a:cubicBezTo>
                    <a:pt x="430" y="725"/>
                    <a:pt x="389" y="717"/>
                    <a:pt x="389" y="717"/>
                  </a:cubicBezTo>
                  <a:cubicBezTo>
                    <a:pt x="374" y="719"/>
                    <a:pt x="358" y="717"/>
                    <a:pt x="344" y="723"/>
                  </a:cubicBezTo>
                  <a:cubicBezTo>
                    <a:pt x="307" y="739"/>
                    <a:pt x="357" y="818"/>
                    <a:pt x="293" y="838"/>
                  </a:cubicBezTo>
                  <a:cubicBezTo>
                    <a:pt x="248" y="869"/>
                    <a:pt x="270" y="861"/>
                    <a:pt x="229" y="870"/>
                  </a:cubicBezTo>
                  <a:cubicBezTo>
                    <a:pt x="170" y="865"/>
                    <a:pt x="152" y="870"/>
                    <a:pt x="114" y="832"/>
                  </a:cubicBezTo>
                  <a:cubicBezTo>
                    <a:pt x="102" y="795"/>
                    <a:pt x="107" y="761"/>
                    <a:pt x="152" y="749"/>
                  </a:cubicBezTo>
                  <a:cubicBezTo>
                    <a:pt x="173" y="743"/>
                    <a:pt x="216" y="730"/>
                    <a:pt x="216" y="730"/>
                  </a:cubicBezTo>
                  <a:cubicBezTo>
                    <a:pt x="237" y="697"/>
                    <a:pt x="245" y="678"/>
                    <a:pt x="229" y="634"/>
                  </a:cubicBezTo>
                  <a:cubicBezTo>
                    <a:pt x="226" y="625"/>
                    <a:pt x="198" y="616"/>
                    <a:pt x="191" y="614"/>
                  </a:cubicBezTo>
                  <a:cubicBezTo>
                    <a:pt x="160" y="604"/>
                    <a:pt x="143" y="595"/>
                    <a:pt x="114" y="582"/>
                  </a:cubicBezTo>
                  <a:cubicBezTo>
                    <a:pt x="102" y="577"/>
                    <a:pt x="89" y="574"/>
                    <a:pt x="76" y="570"/>
                  </a:cubicBezTo>
                  <a:cubicBezTo>
                    <a:pt x="63" y="566"/>
                    <a:pt x="37" y="557"/>
                    <a:pt x="37" y="557"/>
                  </a:cubicBezTo>
                  <a:cubicBezTo>
                    <a:pt x="0" y="503"/>
                    <a:pt x="31" y="442"/>
                    <a:pt x="82" y="410"/>
                  </a:cubicBezTo>
                  <a:cubicBezTo>
                    <a:pt x="87" y="394"/>
                    <a:pt x="86" y="380"/>
                    <a:pt x="108" y="378"/>
                  </a:cubicBezTo>
                  <a:cubicBezTo>
                    <a:pt x="138" y="375"/>
                    <a:pt x="166" y="397"/>
                    <a:pt x="127" y="371"/>
                  </a:cubicBezTo>
                  <a:close/>
                </a:path>
              </a:pathLst>
            </a:custGeom>
            <a:solidFill>
              <a:srgbClr val="FFFF00">
                <a:alpha val="6117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1" name="Freeform 6"/>
            <p:cNvSpPr>
              <a:spLocks/>
            </p:cNvSpPr>
            <p:nvPr/>
          </p:nvSpPr>
          <p:spPr bwMode="auto">
            <a:xfrm rot="-1509558">
              <a:off x="1763713" y="2515756"/>
              <a:ext cx="922471" cy="819150"/>
            </a:xfrm>
            <a:custGeom>
              <a:avLst/>
              <a:gdLst>
                <a:gd name="T0" fmla="*/ 2147483647 w 824"/>
                <a:gd name="T1" fmla="*/ 2147483647 h 873"/>
                <a:gd name="T2" fmla="*/ 2147483647 w 824"/>
                <a:gd name="T3" fmla="*/ 0 h 873"/>
                <a:gd name="T4" fmla="*/ 2147483647 w 824"/>
                <a:gd name="T5" fmla="*/ 2147483647 h 873"/>
                <a:gd name="T6" fmla="*/ 2147483647 w 824"/>
                <a:gd name="T7" fmla="*/ 2147483647 h 873"/>
                <a:gd name="T8" fmla="*/ 2147483647 w 824"/>
                <a:gd name="T9" fmla="*/ 2147483647 h 873"/>
                <a:gd name="T10" fmla="*/ 2147483647 w 824"/>
                <a:gd name="T11" fmla="*/ 2147483647 h 873"/>
                <a:gd name="T12" fmla="*/ 2147483647 w 824"/>
                <a:gd name="T13" fmla="*/ 2147483647 h 873"/>
                <a:gd name="T14" fmla="*/ 2147483647 w 824"/>
                <a:gd name="T15" fmla="*/ 2147483647 h 873"/>
                <a:gd name="T16" fmla="*/ 2147483647 w 824"/>
                <a:gd name="T17" fmla="*/ 2147483647 h 873"/>
                <a:gd name="T18" fmla="*/ 2147483647 w 824"/>
                <a:gd name="T19" fmla="*/ 2147483647 h 873"/>
                <a:gd name="T20" fmla="*/ 2147483647 w 824"/>
                <a:gd name="T21" fmla="*/ 2147483647 h 873"/>
                <a:gd name="T22" fmla="*/ 2147483647 w 824"/>
                <a:gd name="T23" fmla="*/ 2147483647 h 873"/>
                <a:gd name="T24" fmla="*/ 2147483647 w 824"/>
                <a:gd name="T25" fmla="*/ 2147483647 h 873"/>
                <a:gd name="T26" fmla="*/ 2147483647 w 824"/>
                <a:gd name="T27" fmla="*/ 2147483647 h 873"/>
                <a:gd name="T28" fmla="*/ 2147483647 w 824"/>
                <a:gd name="T29" fmla="*/ 2147483647 h 873"/>
                <a:gd name="T30" fmla="*/ 2147483647 w 824"/>
                <a:gd name="T31" fmla="*/ 2147483647 h 873"/>
                <a:gd name="T32" fmla="*/ 2147483647 w 824"/>
                <a:gd name="T33" fmla="*/ 2147483647 h 873"/>
                <a:gd name="T34" fmla="*/ 2147483647 w 824"/>
                <a:gd name="T35" fmla="*/ 2147483647 h 873"/>
                <a:gd name="T36" fmla="*/ 2147483647 w 824"/>
                <a:gd name="T37" fmla="*/ 2147483647 h 873"/>
                <a:gd name="T38" fmla="*/ 2147483647 w 824"/>
                <a:gd name="T39" fmla="*/ 2147483647 h 873"/>
                <a:gd name="T40" fmla="*/ 2147483647 w 824"/>
                <a:gd name="T41" fmla="*/ 2147483647 h 873"/>
                <a:gd name="T42" fmla="*/ 2147483647 w 824"/>
                <a:gd name="T43" fmla="*/ 2147483647 h 873"/>
                <a:gd name="T44" fmla="*/ 2147483647 w 824"/>
                <a:gd name="T45" fmla="*/ 2147483647 h 873"/>
                <a:gd name="T46" fmla="*/ 2147483647 w 824"/>
                <a:gd name="T47" fmla="*/ 2147483647 h 873"/>
                <a:gd name="T48" fmla="*/ 2147483647 w 824"/>
                <a:gd name="T49" fmla="*/ 2147483647 h 873"/>
                <a:gd name="T50" fmla="*/ 2147483647 w 824"/>
                <a:gd name="T51" fmla="*/ 2147483647 h 873"/>
                <a:gd name="T52" fmla="*/ 2147483647 w 824"/>
                <a:gd name="T53" fmla="*/ 2147483647 h 873"/>
                <a:gd name="T54" fmla="*/ 2147483647 w 824"/>
                <a:gd name="T55" fmla="*/ 2147483647 h 873"/>
                <a:gd name="T56" fmla="*/ 2147483647 w 824"/>
                <a:gd name="T57" fmla="*/ 2147483647 h 873"/>
                <a:gd name="T58" fmla="*/ 2147483647 w 824"/>
                <a:gd name="T59" fmla="*/ 2147483647 h 873"/>
                <a:gd name="T60" fmla="*/ 2147483647 w 824"/>
                <a:gd name="T61" fmla="*/ 2147483647 h 873"/>
                <a:gd name="T62" fmla="*/ 2147483647 w 824"/>
                <a:gd name="T63" fmla="*/ 2147483647 h 873"/>
                <a:gd name="T64" fmla="*/ 2147483647 w 824"/>
                <a:gd name="T65" fmla="*/ 2147483647 h 873"/>
                <a:gd name="T66" fmla="*/ 2147483647 w 824"/>
                <a:gd name="T67" fmla="*/ 2147483647 h 873"/>
                <a:gd name="T68" fmla="*/ 2147483647 w 824"/>
                <a:gd name="T69" fmla="*/ 2147483647 h 873"/>
                <a:gd name="T70" fmla="*/ 2147483647 w 824"/>
                <a:gd name="T71" fmla="*/ 2147483647 h 873"/>
                <a:gd name="T72" fmla="*/ 2147483647 w 824"/>
                <a:gd name="T73" fmla="*/ 2147483647 h 873"/>
                <a:gd name="T74" fmla="*/ 2147483647 w 824"/>
                <a:gd name="T75" fmla="*/ 2147483647 h 873"/>
                <a:gd name="T76" fmla="*/ 2147483647 w 824"/>
                <a:gd name="T77" fmla="*/ 2147483647 h 873"/>
                <a:gd name="T78" fmla="*/ 2147483647 w 824"/>
                <a:gd name="T79" fmla="*/ 2147483647 h 873"/>
                <a:gd name="T80" fmla="*/ 2147483647 w 824"/>
                <a:gd name="T81" fmla="*/ 2147483647 h 873"/>
                <a:gd name="T82" fmla="*/ 2147483647 w 824"/>
                <a:gd name="T83" fmla="*/ 2147483647 h 873"/>
                <a:gd name="T84" fmla="*/ 2147483647 w 824"/>
                <a:gd name="T85" fmla="*/ 2147483647 h 873"/>
                <a:gd name="T86" fmla="*/ 2147483647 w 824"/>
                <a:gd name="T87" fmla="*/ 2147483647 h 873"/>
                <a:gd name="T88" fmla="*/ 2147483647 w 824"/>
                <a:gd name="T89" fmla="*/ 2147483647 h 873"/>
                <a:gd name="T90" fmla="*/ 2147483647 w 824"/>
                <a:gd name="T91" fmla="*/ 2147483647 h 873"/>
                <a:gd name="T92" fmla="*/ 2147483647 w 824"/>
                <a:gd name="T93" fmla="*/ 2147483647 h 873"/>
                <a:gd name="T94" fmla="*/ 2147483647 w 824"/>
                <a:gd name="T95" fmla="*/ 2147483647 h 873"/>
                <a:gd name="T96" fmla="*/ 2147483647 w 824"/>
                <a:gd name="T97" fmla="*/ 2147483647 h 873"/>
                <a:gd name="T98" fmla="*/ 2147483647 w 824"/>
                <a:gd name="T99" fmla="*/ 2147483647 h 873"/>
                <a:gd name="T100" fmla="*/ 2147483647 w 824"/>
                <a:gd name="T101" fmla="*/ 2147483647 h 873"/>
                <a:gd name="T102" fmla="*/ 2147483647 w 824"/>
                <a:gd name="T103" fmla="*/ 2147483647 h 873"/>
                <a:gd name="T104" fmla="*/ 2147483647 w 824"/>
                <a:gd name="T105" fmla="*/ 2147483647 h 873"/>
                <a:gd name="T106" fmla="*/ 2147483647 w 824"/>
                <a:gd name="T107" fmla="*/ 2147483647 h 873"/>
                <a:gd name="T108" fmla="*/ 2147483647 w 824"/>
                <a:gd name="T109" fmla="*/ 2147483647 h 873"/>
                <a:gd name="T110" fmla="*/ 2147483647 w 824"/>
                <a:gd name="T111" fmla="*/ 2147483647 h 873"/>
                <a:gd name="T112" fmla="*/ 2147483647 w 824"/>
                <a:gd name="T113" fmla="*/ 2147483647 h 8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4"/>
                <a:gd name="T172" fmla="*/ 0 h 873"/>
                <a:gd name="T173" fmla="*/ 824 w 824"/>
                <a:gd name="T174" fmla="*/ 873 h 8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4" h="873">
                  <a:moveTo>
                    <a:pt x="455" y="154"/>
                  </a:moveTo>
                  <a:cubicBezTo>
                    <a:pt x="443" y="100"/>
                    <a:pt x="414" y="18"/>
                    <a:pt x="480" y="0"/>
                  </a:cubicBezTo>
                  <a:cubicBezTo>
                    <a:pt x="523" y="2"/>
                    <a:pt x="566" y="2"/>
                    <a:pt x="608" y="7"/>
                  </a:cubicBezTo>
                  <a:cubicBezTo>
                    <a:pt x="622" y="9"/>
                    <a:pt x="647" y="19"/>
                    <a:pt x="647" y="19"/>
                  </a:cubicBezTo>
                  <a:cubicBezTo>
                    <a:pt x="668" y="33"/>
                    <a:pt x="674" y="49"/>
                    <a:pt x="698" y="58"/>
                  </a:cubicBezTo>
                  <a:cubicBezTo>
                    <a:pt x="731" y="107"/>
                    <a:pt x="706" y="115"/>
                    <a:pt x="666" y="128"/>
                  </a:cubicBezTo>
                  <a:cubicBezTo>
                    <a:pt x="660" y="132"/>
                    <a:pt x="652" y="135"/>
                    <a:pt x="647" y="141"/>
                  </a:cubicBezTo>
                  <a:cubicBezTo>
                    <a:pt x="637" y="153"/>
                    <a:pt x="621" y="179"/>
                    <a:pt x="621" y="179"/>
                  </a:cubicBezTo>
                  <a:cubicBezTo>
                    <a:pt x="591" y="280"/>
                    <a:pt x="670" y="258"/>
                    <a:pt x="749" y="263"/>
                  </a:cubicBezTo>
                  <a:cubicBezTo>
                    <a:pt x="795" y="277"/>
                    <a:pt x="776" y="268"/>
                    <a:pt x="807" y="288"/>
                  </a:cubicBezTo>
                  <a:cubicBezTo>
                    <a:pt x="821" y="333"/>
                    <a:pt x="824" y="361"/>
                    <a:pt x="781" y="391"/>
                  </a:cubicBezTo>
                  <a:cubicBezTo>
                    <a:pt x="779" y="397"/>
                    <a:pt x="780" y="405"/>
                    <a:pt x="775" y="410"/>
                  </a:cubicBezTo>
                  <a:cubicBezTo>
                    <a:pt x="764" y="421"/>
                    <a:pt x="736" y="435"/>
                    <a:pt x="736" y="435"/>
                  </a:cubicBezTo>
                  <a:cubicBezTo>
                    <a:pt x="732" y="442"/>
                    <a:pt x="729" y="449"/>
                    <a:pt x="723" y="455"/>
                  </a:cubicBezTo>
                  <a:cubicBezTo>
                    <a:pt x="718" y="460"/>
                    <a:pt x="709" y="461"/>
                    <a:pt x="704" y="467"/>
                  </a:cubicBezTo>
                  <a:cubicBezTo>
                    <a:pt x="662" y="516"/>
                    <a:pt x="700" y="500"/>
                    <a:pt x="659" y="512"/>
                  </a:cubicBezTo>
                  <a:cubicBezTo>
                    <a:pt x="648" y="510"/>
                    <a:pt x="635" y="514"/>
                    <a:pt x="627" y="506"/>
                  </a:cubicBezTo>
                  <a:cubicBezTo>
                    <a:pt x="613" y="491"/>
                    <a:pt x="623" y="462"/>
                    <a:pt x="608" y="448"/>
                  </a:cubicBezTo>
                  <a:cubicBezTo>
                    <a:pt x="587" y="428"/>
                    <a:pt x="574" y="424"/>
                    <a:pt x="551" y="416"/>
                  </a:cubicBezTo>
                  <a:cubicBezTo>
                    <a:pt x="509" y="422"/>
                    <a:pt x="486" y="415"/>
                    <a:pt x="474" y="455"/>
                  </a:cubicBezTo>
                  <a:cubicBezTo>
                    <a:pt x="483" y="510"/>
                    <a:pt x="497" y="528"/>
                    <a:pt x="551" y="544"/>
                  </a:cubicBezTo>
                  <a:cubicBezTo>
                    <a:pt x="573" y="559"/>
                    <a:pt x="587" y="573"/>
                    <a:pt x="602" y="595"/>
                  </a:cubicBezTo>
                  <a:cubicBezTo>
                    <a:pt x="610" y="623"/>
                    <a:pt x="624" y="645"/>
                    <a:pt x="634" y="672"/>
                  </a:cubicBezTo>
                  <a:cubicBezTo>
                    <a:pt x="628" y="709"/>
                    <a:pt x="620" y="740"/>
                    <a:pt x="608" y="775"/>
                  </a:cubicBezTo>
                  <a:cubicBezTo>
                    <a:pt x="603" y="789"/>
                    <a:pt x="570" y="800"/>
                    <a:pt x="570" y="800"/>
                  </a:cubicBezTo>
                  <a:cubicBezTo>
                    <a:pt x="545" y="794"/>
                    <a:pt x="528" y="789"/>
                    <a:pt x="506" y="775"/>
                  </a:cubicBezTo>
                  <a:cubicBezTo>
                    <a:pt x="485" y="743"/>
                    <a:pt x="501" y="758"/>
                    <a:pt x="455" y="743"/>
                  </a:cubicBezTo>
                  <a:cubicBezTo>
                    <a:pt x="442" y="739"/>
                    <a:pt x="416" y="730"/>
                    <a:pt x="416" y="730"/>
                  </a:cubicBezTo>
                  <a:cubicBezTo>
                    <a:pt x="376" y="735"/>
                    <a:pt x="361" y="731"/>
                    <a:pt x="339" y="762"/>
                  </a:cubicBezTo>
                  <a:cubicBezTo>
                    <a:pt x="329" y="823"/>
                    <a:pt x="319" y="810"/>
                    <a:pt x="275" y="839"/>
                  </a:cubicBezTo>
                  <a:cubicBezTo>
                    <a:pt x="260" y="863"/>
                    <a:pt x="249" y="862"/>
                    <a:pt x="224" y="871"/>
                  </a:cubicBezTo>
                  <a:cubicBezTo>
                    <a:pt x="158" y="862"/>
                    <a:pt x="188" y="873"/>
                    <a:pt x="135" y="839"/>
                  </a:cubicBezTo>
                  <a:cubicBezTo>
                    <a:pt x="128" y="835"/>
                    <a:pt x="115" y="826"/>
                    <a:pt x="115" y="826"/>
                  </a:cubicBezTo>
                  <a:cubicBezTo>
                    <a:pt x="86" y="781"/>
                    <a:pt x="95" y="801"/>
                    <a:pt x="83" y="768"/>
                  </a:cubicBezTo>
                  <a:cubicBezTo>
                    <a:pt x="85" y="760"/>
                    <a:pt x="85" y="750"/>
                    <a:pt x="90" y="743"/>
                  </a:cubicBezTo>
                  <a:cubicBezTo>
                    <a:pt x="92" y="741"/>
                    <a:pt x="126" y="731"/>
                    <a:pt x="128" y="730"/>
                  </a:cubicBezTo>
                  <a:cubicBezTo>
                    <a:pt x="155" y="721"/>
                    <a:pt x="182" y="707"/>
                    <a:pt x="205" y="691"/>
                  </a:cubicBezTo>
                  <a:cubicBezTo>
                    <a:pt x="213" y="666"/>
                    <a:pt x="220" y="617"/>
                    <a:pt x="192" y="602"/>
                  </a:cubicBezTo>
                  <a:cubicBezTo>
                    <a:pt x="157" y="583"/>
                    <a:pt x="85" y="574"/>
                    <a:pt x="45" y="563"/>
                  </a:cubicBezTo>
                  <a:cubicBezTo>
                    <a:pt x="0" y="498"/>
                    <a:pt x="53" y="425"/>
                    <a:pt x="103" y="378"/>
                  </a:cubicBezTo>
                  <a:cubicBezTo>
                    <a:pt x="144" y="391"/>
                    <a:pt x="101" y="373"/>
                    <a:pt x="135" y="403"/>
                  </a:cubicBezTo>
                  <a:cubicBezTo>
                    <a:pt x="162" y="427"/>
                    <a:pt x="180" y="430"/>
                    <a:pt x="211" y="442"/>
                  </a:cubicBezTo>
                  <a:cubicBezTo>
                    <a:pt x="245" y="437"/>
                    <a:pt x="274" y="439"/>
                    <a:pt x="301" y="416"/>
                  </a:cubicBezTo>
                  <a:cubicBezTo>
                    <a:pt x="320" y="400"/>
                    <a:pt x="346" y="359"/>
                    <a:pt x="346" y="359"/>
                  </a:cubicBezTo>
                  <a:cubicBezTo>
                    <a:pt x="340" y="273"/>
                    <a:pt x="364" y="257"/>
                    <a:pt x="301" y="237"/>
                  </a:cubicBezTo>
                  <a:cubicBezTo>
                    <a:pt x="190" y="250"/>
                    <a:pt x="288" y="231"/>
                    <a:pt x="231" y="256"/>
                  </a:cubicBezTo>
                  <a:cubicBezTo>
                    <a:pt x="218" y="262"/>
                    <a:pt x="192" y="269"/>
                    <a:pt x="192" y="269"/>
                  </a:cubicBezTo>
                  <a:cubicBezTo>
                    <a:pt x="177" y="267"/>
                    <a:pt x="160" y="270"/>
                    <a:pt x="147" y="263"/>
                  </a:cubicBezTo>
                  <a:cubicBezTo>
                    <a:pt x="141" y="260"/>
                    <a:pt x="141" y="250"/>
                    <a:pt x="141" y="243"/>
                  </a:cubicBezTo>
                  <a:cubicBezTo>
                    <a:pt x="141" y="172"/>
                    <a:pt x="141" y="95"/>
                    <a:pt x="218" y="71"/>
                  </a:cubicBezTo>
                  <a:cubicBezTo>
                    <a:pt x="242" y="75"/>
                    <a:pt x="273" y="78"/>
                    <a:pt x="295" y="90"/>
                  </a:cubicBezTo>
                  <a:cubicBezTo>
                    <a:pt x="308" y="97"/>
                    <a:pt x="333" y="115"/>
                    <a:pt x="333" y="115"/>
                  </a:cubicBezTo>
                  <a:cubicBezTo>
                    <a:pt x="358" y="153"/>
                    <a:pt x="332" y="122"/>
                    <a:pt x="365" y="141"/>
                  </a:cubicBezTo>
                  <a:cubicBezTo>
                    <a:pt x="378" y="149"/>
                    <a:pt x="403" y="167"/>
                    <a:pt x="403" y="167"/>
                  </a:cubicBezTo>
                  <a:cubicBezTo>
                    <a:pt x="424" y="165"/>
                    <a:pt x="447" y="167"/>
                    <a:pt x="467" y="160"/>
                  </a:cubicBezTo>
                  <a:cubicBezTo>
                    <a:pt x="473" y="158"/>
                    <a:pt x="474" y="148"/>
                    <a:pt x="474" y="141"/>
                  </a:cubicBezTo>
                  <a:cubicBezTo>
                    <a:pt x="474" y="86"/>
                    <a:pt x="455" y="54"/>
                    <a:pt x="455" y="7"/>
                  </a:cubicBezTo>
                </a:path>
              </a:pathLst>
            </a:custGeom>
            <a:solidFill>
              <a:srgbClr val="FFFFFF">
                <a:alpha val="2196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2" name="Text Box 12"/>
            <p:cNvSpPr txBox="1">
              <a:spLocks noChangeArrowheads="1"/>
            </p:cNvSpPr>
            <p:nvPr/>
          </p:nvSpPr>
          <p:spPr bwMode="auto">
            <a:xfrm>
              <a:off x="2090980" y="2677362"/>
              <a:ext cx="841133" cy="366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GB" b="1">
                <a:latin typeface="Comic Sans MS" pitchFamily="66" charset="0"/>
              </a:endParaRPr>
            </a:p>
          </p:txBody>
        </p:sp>
        <p:sp>
          <p:nvSpPr>
            <p:cNvPr id="1033" name="Freeform 13"/>
            <p:cNvSpPr>
              <a:spLocks/>
            </p:cNvSpPr>
            <p:nvPr/>
          </p:nvSpPr>
          <p:spPr bwMode="auto">
            <a:xfrm rot="6699628" flipV="1">
              <a:off x="923458" y="1920826"/>
              <a:ext cx="777875" cy="1247753"/>
            </a:xfrm>
            <a:custGeom>
              <a:avLst/>
              <a:gdLst>
                <a:gd name="T0" fmla="*/ 2147483647 w 818"/>
                <a:gd name="T1" fmla="*/ 2147483647 h 870"/>
                <a:gd name="T2" fmla="*/ 2147483647 w 818"/>
                <a:gd name="T3" fmla="*/ 2147483647 h 870"/>
                <a:gd name="T4" fmla="*/ 2147483647 w 818"/>
                <a:gd name="T5" fmla="*/ 2147483647 h 870"/>
                <a:gd name="T6" fmla="*/ 2147483647 w 818"/>
                <a:gd name="T7" fmla="*/ 2147483647 h 870"/>
                <a:gd name="T8" fmla="*/ 2147483647 w 818"/>
                <a:gd name="T9" fmla="*/ 2147483647 h 870"/>
                <a:gd name="T10" fmla="*/ 2147483647 w 818"/>
                <a:gd name="T11" fmla="*/ 2147483647 h 870"/>
                <a:gd name="T12" fmla="*/ 2147483647 w 818"/>
                <a:gd name="T13" fmla="*/ 2147483647 h 870"/>
                <a:gd name="T14" fmla="*/ 2147483647 w 818"/>
                <a:gd name="T15" fmla="*/ 2147483647 h 870"/>
                <a:gd name="T16" fmla="*/ 2147483647 w 818"/>
                <a:gd name="T17" fmla="*/ 2147483647 h 870"/>
                <a:gd name="T18" fmla="*/ 2147483647 w 818"/>
                <a:gd name="T19" fmla="*/ 2147483647 h 870"/>
                <a:gd name="T20" fmla="*/ 2147483647 w 818"/>
                <a:gd name="T21" fmla="*/ 2147483647 h 870"/>
                <a:gd name="T22" fmla="*/ 2147483647 w 818"/>
                <a:gd name="T23" fmla="*/ 2147483647 h 870"/>
                <a:gd name="T24" fmla="*/ 2147483647 w 818"/>
                <a:gd name="T25" fmla="*/ 2147483647 h 870"/>
                <a:gd name="T26" fmla="*/ 2147483647 w 818"/>
                <a:gd name="T27" fmla="*/ 2147483647 h 870"/>
                <a:gd name="T28" fmla="*/ 2147483647 w 818"/>
                <a:gd name="T29" fmla="*/ 0 h 870"/>
                <a:gd name="T30" fmla="*/ 2147483647 w 818"/>
                <a:gd name="T31" fmla="*/ 2147483647 h 870"/>
                <a:gd name="T32" fmla="*/ 2147483647 w 818"/>
                <a:gd name="T33" fmla="*/ 2147483647 h 870"/>
                <a:gd name="T34" fmla="*/ 2147483647 w 818"/>
                <a:gd name="T35" fmla="*/ 2147483647 h 870"/>
                <a:gd name="T36" fmla="*/ 2147483647 w 818"/>
                <a:gd name="T37" fmla="*/ 2147483647 h 870"/>
                <a:gd name="T38" fmla="*/ 2147483647 w 818"/>
                <a:gd name="T39" fmla="*/ 2147483647 h 870"/>
                <a:gd name="T40" fmla="*/ 2147483647 w 818"/>
                <a:gd name="T41" fmla="*/ 2147483647 h 870"/>
                <a:gd name="T42" fmla="*/ 2147483647 w 818"/>
                <a:gd name="T43" fmla="*/ 2147483647 h 870"/>
                <a:gd name="T44" fmla="*/ 2147483647 w 818"/>
                <a:gd name="T45" fmla="*/ 2147483647 h 870"/>
                <a:gd name="T46" fmla="*/ 2147483647 w 818"/>
                <a:gd name="T47" fmla="*/ 2147483647 h 870"/>
                <a:gd name="T48" fmla="*/ 2147483647 w 818"/>
                <a:gd name="T49" fmla="*/ 2147483647 h 870"/>
                <a:gd name="T50" fmla="*/ 2147483647 w 818"/>
                <a:gd name="T51" fmla="*/ 2147483647 h 870"/>
                <a:gd name="T52" fmla="*/ 2147483647 w 818"/>
                <a:gd name="T53" fmla="*/ 2147483647 h 870"/>
                <a:gd name="T54" fmla="*/ 2147483647 w 818"/>
                <a:gd name="T55" fmla="*/ 2147483647 h 870"/>
                <a:gd name="T56" fmla="*/ 2147483647 w 818"/>
                <a:gd name="T57" fmla="*/ 2147483647 h 870"/>
                <a:gd name="T58" fmla="*/ 2147483647 w 818"/>
                <a:gd name="T59" fmla="*/ 2147483647 h 870"/>
                <a:gd name="T60" fmla="*/ 2147483647 w 818"/>
                <a:gd name="T61" fmla="*/ 2147483647 h 870"/>
                <a:gd name="T62" fmla="*/ 2147483647 w 818"/>
                <a:gd name="T63" fmla="*/ 2147483647 h 870"/>
                <a:gd name="T64" fmla="*/ 2147483647 w 818"/>
                <a:gd name="T65" fmla="*/ 2147483647 h 870"/>
                <a:gd name="T66" fmla="*/ 2147483647 w 818"/>
                <a:gd name="T67" fmla="*/ 2147483647 h 870"/>
                <a:gd name="T68" fmla="*/ 2147483647 w 818"/>
                <a:gd name="T69" fmla="*/ 2147483647 h 870"/>
                <a:gd name="T70" fmla="*/ 2147483647 w 818"/>
                <a:gd name="T71" fmla="*/ 2147483647 h 870"/>
                <a:gd name="T72" fmla="*/ 2147483647 w 818"/>
                <a:gd name="T73" fmla="*/ 2147483647 h 870"/>
                <a:gd name="T74" fmla="*/ 2147483647 w 818"/>
                <a:gd name="T75" fmla="*/ 2147483647 h 870"/>
                <a:gd name="T76" fmla="*/ 2147483647 w 818"/>
                <a:gd name="T77" fmla="*/ 2147483647 h 870"/>
                <a:gd name="T78" fmla="*/ 2147483647 w 818"/>
                <a:gd name="T79" fmla="*/ 2147483647 h 870"/>
                <a:gd name="T80" fmla="*/ 2147483647 w 818"/>
                <a:gd name="T81" fmla="*/ 2147483647 h 870"/>
                <a:gd name="T82" fmla="*/ 2147483647 w 818"/>
                <a:gd name="T83" fmla="*/ 2147483647 h 870"/>
                <a:gd name="T84" fmla="*/ 2147483647 w 818"/>
                <a:gd name="T85" fmla="*/ 2147483647 h 870"/>
                <a:gd name="T86" fmla="*/ 2147483647 w 818"/>
                <a:gd name="T87" fmla="*/ 2147483647 h 870"/>
                <a:gd name="T88" fmla="*/ 2147483647 w 818"/>
                <a:gd name="T89" fmla="*/ 2147483647 h 870"/>
                <a:gd name="T90" fmla="*/ 2147483647 w 818"/>
                <a:gd name="T91" fmla="*/ 2147483647 h 870"/>
                <a:gd name="T92" fmla="*/ 2147483647 w 818"/>
                <a:gd name="T93" fmla="*/ 2147483647 h 870"/>
                <a:gd name="T94" fmla="*/ 2147483647 w 818"/>
                <a:gd name="T95" fmla="*/ 2147483647 h 870"/>
                <a:gd name="T96" fmla="*/ 2147483647 w 818"/>
                <a:gd name="T97" fmla="*/ 2147483647 h 870"/>
                <a:gd name="T98" fmla="*/ 2147483647 w 818"/>
                <a:gd name="T99" fmla="*/ 2147483647 h 870"/>
                <a:gd name="T100" fmla="*/ 2147483647 w 818"/>
                <a:gd name="T101" fmla="*/ 2147483647 h 870"/>
                <a:gd name="T102" fmla="*/ 2147483647 w 818"/>
                <a:gd name="T103" fmla="*/ 2147483647 h 870"/>
                <a:gd name="T104" fmla="*/ 2147483647 w 818"/>
                <a:gd name="T105" fmla="*/ 2147483647 h 870"/>
                <a:gd name="T106" fmla="*/ 2147483647 w 818"/>
                <a:gd name="T107" fmla="*/ 2147483647 h 8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18"/>
                <a:gd name="T163" fmla="*/ 0 h 870"/>
                <a:gd name="T164" fmla="*/ 818 w 818"/>
                <a:gd name="T165" fmla="*/ 870 h 87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18" h="870">
                  <a:moveTo>
                    <a:pt x="127" y="371"/>
                  </a:moveTo>
                  <a:cubicBezTo>
                    <a:pt x="179" y="386"/>
                    <a:pt x="149" y="393"/>
                    <a:pt x="172" y="416"/>
                  </a:cubicBezTo>
                  <a:cubicBezTo>
                    <a:pt x="183" y="427"/>
                    <a:pt x="197" y="433"/>
                    <a:pt x="210" y="442"/>
                  </a:cubicBezTo>
                  <a:cubicBezTo>
                    <a:pt x="221" y="450"/>
                    <a:pt x="248" y="454"/>
                    <a:pt x="248" y="454"/>
                  </a:cubicBezTo>
                  <a:cubicBezTo>
                    <a:pt x="310" y="445"/>
                    <a:pt x="360" y="428"/>
                    <a:pt x="383" y="365"/>
                  </a:cubicBezTo>
                  <a:cubicBezTo>
                    <a:pt x="381" y="333"/>
                    <a:pt x="387" y="299"/>
                    <a:pt x="376" y="269"/>
                  </a:cubicBezTo>
                  <a:cubicBezTo>
                    <a:pt x="362" y="230"/>
                    <a:pt x="220" y="220"/>
                    <a:pt x="197" y="218"/>
                  </a:cubicBezTo>
                  <a:cubicBezTo>
                    <a:pt x="166" y="209"/>
                    <a:pt x="143" y="193"/>
                    <a:pt x="165" y="154"/>
                  </a:cubicBezTo>
                  <a:cubicBezTo>
                    <a:pt x="166" y="152"/>
                    <a:pt x="203" y="141"/>
                    <a:pt x="204" y="141"/>
                  </a:cubicBezTo>
                  <a:cubicBezTo>
                    <a:pt x="231" y="123"/>
                    <a:pt x="248" y="100"/>
                    <a:pt x="280" y="90"/>
                  </a:cubicBezTo>
                  <a:cubicBezTo>
                    <a:pt x="330" y="98"/>
                    <a:pt x="320" y="103"/>
                    <a:pt x="357" y="128"/>
                  </a:cubicBezTo>
                  <a:cubicBezTo>
                    <a:pt x="373" y="151"/>
                    <a:pt x="382" y="152"/>
                    <a:pt x="408" y="160"/>
                  </a:cubicBezTo>
                  <a:cubicBezTo>
                    <a:pt x="427" y="188"/>
                    <a:pt x="483" y="207"/>
                    <a:pt x="466" y="154"/>
                  </a:cubicBezTo>
                  <a:cubicBezTo>
                    <a:pt x="468" y="115"/>
                    <a:pt x="467" y="76"/>
                    <a:pt x="472" y="38"/>
                  </a:cubicBezTo>
                  <a:cubicBezTo>
                    <a:pt x="476" y="11"/>
                    <a:pt x="543" y="0"/>
                    <a:pt x="543" y="0"/>
                  </a:cubicBezTo>
                  <a:cubicBezTo>
                    <a:pt x="551" y="1"/>
                    <a:pt x="617" y="2"/>
                    <a:pt x="639" y="13"/>
                  </a:cubicBezTo>
                  <a:cubicBezTo>
                    <a:pt x="653" y="20"/>
                    <a:pt x="677" y="38"/>
                    <a:pt x="677" y="38"/>
                  </a:cubicBezTo>
                  <a:cubicBezTo>
                    <a:pt x="686" y="64"/>
                    <a:pt x="693" y="75"/>
                    <a:pt x="716" y="90"/>
                  </a:cubicBezTo>
                  <a:cubicBezTo>
                    <a:pt x="726" y="121"/>
                    <a:pt x="731" y="136"/>
                    <a:pt x="696" y="147"/>
                  </a:cubicBezTo>
                  <a:cubicBezTo>
                    <a:pt x="673" y="163"/>
                    <a:pt x="649" y="163"/>
                    <a:pt x="626" y="179"/>
                  </a:cubicBezTo>
                  <a:cubicBezTo>
                    <a:pt x="617" y="207"/>
                    <a:pt x="594" y="223"/>
                    <a:pt x="613" y="256"/>
                  </a:cubicBezTo>
                  <a:cubicBezTo>
                    <a:pt x="616" y="262"/>
                    <a:pt x="626" y="260"/>
                    <a:pt x="632" y="262"/>
                  </a:cubicBezTo>
                  <a:cubicBezTo>
                    <a:pt x="670" y="274"/>
                    <a:pt x="694" y="283"/>
                    <a:pt x="735" y="288"/>
                  </a:cubicBezTo>
                  <a:cubicBezTo>
                    <a:pt x="757" y="295"/>
                    <a:pt x="773" y="301"/>
                    <a:pt x="792" y="314"/>
                  </a:cubicBezTo>
                  <a:cubicBezTo>
                    <a:pt x="805" y="333"/>
                    <a:pt x="811" y="349"/>
                    <a:pt x="818" y="371"/>
                  </a:cubicBezTo>
                  <a:cubicBezTo>
                    <a:pt x="816" y="377"/>
                    <a:pt x="817" y="385"/>
                    <a:pt x="812" y="390"/>
                  </a:cubicBezTo>
                  <a:cubicBezTo>
                    <a:pt x="801" y="401"/>
                    <a:pt x="773" y="416"/>
                    <a:pt x="773" y="416"/>
                  </a:cubicBezTo>
                  <a:cubicBezTo>
                    <a:pt x="758" y="438"/>
                    <a:pt x="744" y="440"/>
                    <a:pt x="722" y="454"/>
                  </a:cubicBezTo>
                  <a:cubicBezTo>
                    <a:pt x="706" y="478"/>
                    <a:pt x="694" y="477"/>
                    <a:pt x="671" y="493"/>
                  </a:cubicBezTo>
                  <a:cubicBezTo>
                    <a:pt x="643" y="474"/>
                    <a:pt x="631" y="433"/>
                    <a:pt x="613" y="422"/>
                  </a:cubicBezTo>
                  <a:cubicBezTo>
                    <a:pt x="594" y="410"/>
                    <a:pt x="577" y="404"/>
                    <a:pt x="556" y="397"/>
                  </a:cubicBezTo>
                  <a:cubicBezTo>
                    <a:pt x="539" y="399"/>
                    <a:pt x="521" y="398"/>
                    <a:pt x="504" y="403"/>
                  </a:cubicBezTo>
                  <a:cubicBezTo>
                    <a:pt x="473" y="411"/>
                    <a:pt x="474" y="467"/>
                    <a:pt x="466" y="493"/>
                  </a:cubicBezTo>
                  <a:cubicBezTo>
                    <a:pt x="477" y="563"/>
                    <a:pt x="495" y="577"/>
                    <a:pt x="556" y="595"/>
                  </a:cubicBezTo>
                  <a:cubicBezTo>
                    <a:pt x="579" y="611"/>
                    <a:pt x="577" y="624"/>
                    <a:pt x="600" y="640"/>
                  </a:cubicBezTo>
                  <a:cubicBezTo>
                    <a:pt x="616" y="683"/>
                    <a:pt x="613" y="736"/>
                    <a:pt x="575" y="762"/>
                  </a:cubicBezTo>
                  <a:cubicBezTo>
                    <a:pt x="566" y="787"/>
                    <a:pt x="566" y="797"/>
                    <a:pt x="543" y="813"/>
                  </a:cubicBezTo>
                  <a:cubicBezTo>
                    <a:pt x="520" y="790"/>
                    <a:pt x="489" y="778"/>
                    <a:pt x="466" y="755"/>
                  </a:cubicBezTo>
                  <a:cubicBezTo>
                    <a:pt x="460" y="749"/>
                    <a:pt x="454" y="741"/>
                    <a:pt x="447" y="736"/>
                  </a:cubicBezTo>
                  <a:cubicBezTo>
                    <a:pt x="430" y="725"/>
                    <a:pt x="389" y="717"/>
                    <a:pt x="389" y="717"/>
                  </a:cubicBezTo>
                  <a:cubicBezTo>
                    <a:pt x="374" y="719"/>
                    <a:pt x="358" y="717"/>
                    <a:pt x="344" y="723"/>
                  </a:cubicBezTo>
                  <a:cubicBezTo>
                    <a:pt x="307" y="739"/>
                    <a:pt x="357" y="818"/>
                    <a:pt x="293" y="838"/>
                  </a:cubicBezTo>
                  <a:cubicBezTo>
                    <a:pt x="248" y="869"/>
                    <a:pt x="270" y="861"/>
                    <a:pt x="229" y="870"/>
                  </a:cubicBezTo>
                  <a:cubicBezTo>
                    <a:pt x="170" y="865"/>
                    <a:pt x="152" y="870"/>
                    <a:pt x="114" y="832"/>
                  </a:cubicBezTo>
                  <a:cubicBezTo>
                    <a:pt x="102" y="795"/>
                    <a:pt x="107" y="761"/>
                    <a:pt x="152" y="749"/>
                  </a:cubicBezTo>
                  <a:cubicBezTo>
                    <a:pt x="173" y="743"/>
                    <a:pt x="216" y="730"/>
                    <a:pt x="216" y="730"/>
                  </a:cubicBezTo>
                  <a:cubicBezTo>
                    <a:pt x="237" y="697"/>
                    <a:pt x="245" y="678"/>
                    <a:pt x="229" y="634"/>
                  </a:cubicBezTo>
                  <a:cubicBezTo>
                    <a:pt x="226" y="625"/>
                    <a:pt x="198" y="616"/>
                    <a:pt x="191" y="614"/>
                  </a:cubicBezTo>
                  <a:cubicBezTo>
                    <a:pt x="160" y="604"/>
                    <a:pt x="143" y="595"/>
                    <a:pt x="114" y="582"/>
                  </a:cubicBezTo>
                  <a:cubicBezTo>
                    <a:pt x="102" y="577"/>
                    <a:pt x="89" y="574"/>
                    <a:pt x="76" y="570"/>
                  </a:cubicBezTo>
                  <a:cubicBezTo>
                    <a:pt x="63" y="566"/>
                    <a:pt x="37" y="557"/>
                    <a:pt x="37" y="557"/>
                  </a:cubicBezTo>
                  <a:cubicBezTo>
                    <a:pt x="0" y="503"/>
                    <a:pt x="31" y="442"/>
                    <a:pt x="82" y="410"/>
                  </a:cubicBezTo>
                  <a:cubicBezTo>
                    <a:pt x="87" y="394"/>
                    <a:pt x="86" y="380"/>
                    <a:pt x="108" y="378"/>
                  </a:cubicBezTo>
                  <a:cubicBezTo>
                    <a:pt x="138" y="375"/>
                    <a:pt x="166" y="397"/>
                    <a:pt x="127" y="371"/>
                  </a:cubicBezTo>
                  <a:close/>
                </a:path>
              </a:pathLst>
            </a:custGeom>
            <a:solidFill>
              <a:srgbClr val="FFFF00">
                <a:alpha val="61176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4" name="Text Box 14"/>
            <p:cNvSpPr txBox="1">
              <a:spLocks noChangeArrowheads="1"/>
            </p:cNvSpPr>
            <p:nvPr/>
          </p:nvSpPr>
          <p:spPr bwMode="auto">
            <a:xfrm>
              <a:off x="684213" y="2480930"/>
              <a:ext cx="183718" cy="366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GB" b="1">
                <a:latin typeface="Comic Sans MS" pitchFamily="66" charset="0"/>
              </a:endParaRPr>
            </a:p>
          </p:txBody>
        </p:sp>
        <p:sp>
          <p:nvSpPr>
            <p:cNvPr id="1035" name="Freeform 16"/>
            <p:cNvSpPr>
              <a:spLocks/>
            </p:cNvSpPr>
            <p:nvPr/>
          </p:nvSpPr>
          <p:spPr bwMode="auto">
            <a:xfrm>
              <a:off x="755650" y="2947556"/>
              <a:ext cx="1155700" cy="854075"/>
            </a:xfrm>
            <a:custGeom>
              <a:avLst/>
              <a:gdLst>
                <a:gd name="T0" fmla="*/ 2147483647 w 1208"/>
                <a:gd name="T1" fmla="*/ 2147483647 h 1152"/>
                <a:gd name="T2" fmla="*/ 2147483647 w 1208"/>
                <a:gd name="T3" fmla="*/ 2147483647 h 1152"/>
                <a:gd name="T4" fmla="*/ 2147483647 w 1208"/>
                <a:gd name="T5" fmla="*/ 2147483647 h 1152"/>
                <a:gd name="T6" fmla="*/ 2147483647 w 1208"/>
                <a:gd name="T7" fmla="*/ 2147483647 h 1152"/>
                <a:gd name="T8" fmla="*/ 2147483647 w 1208"/>
                <a:gd name="T9" fmla="*/ 2147483647 h 1152"/>
                <a:gd name="T10" fmla="*/ 2147483647 w 1208"/>
                <a:gd name="T11" fmla="*/ 2147483647 h 1152"/>
                <a:gd name="T12" fmla="*/ 2147483647 w 1208"/>
                <a:gd name="T13" fmla="*/ 2147483647 h 1152"/>
                <a:gd name="T14" fmla="*/ 2147483647 w 1208"/>
                <a:gd name="T15" fmla="*/ 2147483647 h 1152"/>
                <a:gd name="T16" fmla="*/ 2147483647 w 1208"/>
                <a:gd name="T17" fmla="*/ 2147483647 h 1152"/>
                <a:gd name="T18" fmla="*/ 2147483647 w 1208"/>
                <a:gd name="T19" fmla="*/ 2147483647 h 1152"/>
                <a:gd name="T20" fmla="*/ 2147483647 w 1208"/>
                <a:gd name="T21" fmla="*/ 2147483647 h 1152"/>
                <a:gd name="T22" fmla="*/ 2147483647 w 1208"/>
                <a:gd name="T23" fmla="*/ 2147483647 h 1152"/>
                <a:gd name="T24" fmla="*/ 2147483647 w 1208"/>
                <a:gd name="T25" fmla="*/ 2147483647 h 1152"/>
                <a:gd name="T26" fmla="*/ 2147483647 w 1208"/>
                <a:gd name="T27" fmla="*/ 2147483647 h 1152"/>
                <a:gd name="T28" fmla="*/ 2147483647 w 1208"/>
                <a:gd name="T29" fmla="*/ 2147483647 h 1152"/>
                <a:gd name="T30" fmla="*/ 2147483647 w 1208"/>
                <a:gd name="T31" fmla="*/ 2147483647 h 1152"/>
                <a:gd name="T32" fmla="*/ 2147483647 w 1208"/>
                <a:gd name="T33" fmla="*/ 2147483647 h 1152"/>
                <a:gd name="T34" fmla="*/ 2147483647 w 1208"/>
                <a:gd name="T35" fmla="*/ 2147483647 h 1152"/>
                <a:gd name="T36" fmla="*/ 2147483647 w 1208"/>
                <a:gd name="T37" fmla="*/ 2147483647 h 1152"/>
                <a:gd name="T38" fmla="*/ 2147483647 w 1208"/>
                <a:gd name="T39" fmla="*/ 2147483647 h 1152"/>
                <a:gd name="T40" fmla="*/ 2147483647 w 1208"/>
                <a:gd name="T41" fmla="*/ 2147483647 h 1152"/>
                <a:gd name="T42" fmla="*/ 2147483647 w 1208"/>
                <a:gd name="T43" fmla="*/ 2147483647 h 1152"/>
                <a:gd name="T44" fmla="*/ 2147483647 w 1208"/>
                <a:gd name="T45" fmla="*/ 2147483647 h 1152"/>
                <a:gd name="T46" fmla="*/ 2147483647 w 1208"/>
                <a:gd name="T47" fmla="*/ 2147483647 h 1152"/>
                <a:gd name="T48" fmla="*/ 2147483647 w 1208"/>
                <a:gd name="T49" fmla="*/ 2147483647 h 1152"/>
                <a:gd name="T50" fmla="*/ 2147483647 w 1208"/>
                <a:gd name="T51" fmla="*/ 0 h 1152"/>
                <a:gd name="T52" fmla="*/ 2147483647 w 1208"/>
                <a:gd name="T53" fmla="*/ 2147483647 h 1152"/>
                <a:gd name="T54" fmla="*/ 2147483647 w 1208"/>
                <a:gd name="T55" fmla="*/ 2147483647 h 1152"/>
                <a:gd name="T56" fmla="*/ 2147483647 w 1208"/>
                <a:gd name="T57" fmla="*/ 2147483647 h 1152"/>
                <a:gd name="T58" fmla="*/ 2147483647 w 1208"/>
                <a:gd name="T59" fmla="*/ 2147483647 h 1152"/>
                <a:gd name="T60" fmla="*/ 2147483647 w 1208"/>
                <a:gd name="T61" fmla="*/ 2147483647 h 1152"/>
                <a:gd name="T62" fmla="*/ 2147483647 w 1208"/>
                <a:gd name="T63" fmla="*/ 2147483647 h 115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08"/>
                <a:gd name="T97" fmla="*/ 0 h 1152"/>
                <a:gd name="T98" fmla="*/ 1208 w 1208"/>
                <a:gd name="T99" fmla="*/ 1152 h 115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08" h="1152">
                  <a:moveTo>
                    <a:pt x="369" y="313"/>
                  </a:moveTo>
                  <a:cubicBezTo>
                    <a:pt x="355" y="390"/>
                    <a:pt x="378" y="494"/>
                    <a:pt x="331" y="563"/>
                  </a:cubicBezTo>
                  <a:cubicBezTo>
                    <a:pt x="319" y="601"/>
                    <a:pt x="330" y="589"/>
                    <a:pt x="261" y="576"/>
                  </a:cubicBezTo>
                  <a:cubicBezTo>
                    <a:pt x="248" y="574"/>
                    <a:pt x="222" y="563"/>
                    <a:pt x="222" y="563"/>
                  </a:cubicBezTo>
                  <a:cubicBezTo>
                    <a:pt x="203" y="565"/>
                    <a:pt x="162" y="563"/>
                    <a:pt x="139" y="576"/>
                  </a:cubicBezTo>
                  <a:cubicBezTo>
                    <a:pt x="126" y="583"/>
                    <a:pt x="114" y="593"/>
                    <a:pt x="101" y="601"/>
                  </a:cubicBezTo>
                  <a:cubicBezTo>
                    <a:pt x="94" y="605"/>
                    <a:pt x="81" y="614"/>
                    <a:pt x="81" y="614"/>
                  </a:cubicBezTo>
                  <a:cubicBezTo>
                    <a:pt x="50" y="663"/>
                    <a:pt x="91" y="604"/>
                    <a:pt x="49" y="646"/>
                  </a:cubicBezTo>
                  <a:cubicBezTo>
                    <a:pt x="34" y="661"/>
                    <a:pt x="28" y="687"/>
                    <a:pt x="17" y="704"/>
                  </a:cubicBezTo>
                  <a:cubicBezTo>
                    <a:pt x="21" y="765"/>
                    <a:pt x="0" y="823"/>
                    <a:pt x="49" y="857"/>
                  </a:cubicBezTo>
                  <a:cubicBezTo>
                    <a:pt x="85" y="910"/>
                    <a:pt x="162" y="912"/>
                    <a:pt x="222" y="921"/>
                  </a:cubicBezTo>
                  <a:cubicBezTo>
                    <a:pt x="264" y="936"/>
                    <a:pt x="308" y="928"/>
                    <a:pt x="350" y="915"/>
                  </a:cubicBezTo>
                  <a:cubicBezTo>
                    <a:pt x="357" y="895"/>
                    <a:pt x="370" y="878"/>
                    <a:pt x="376" y="857"/>
                  </a:cubicBezTo>
                  <a:cubicBezTo>
                    <a:pt x="378" y="849"/>
                    <a:pt x="376" y="838"/>
                    <a:pt x="382" y="832"/>
                  </a:cubicBezTo>
                  <a:cubicBezTo>
                    <a:pt x="392" y="820"/>
                    <a:pt x="408" y="815"/>
                    <a:pt x="421" y="806"/>
                  </a:cubicBezTo>
                  <a:cubicBezTo>
                    <a:pt x="427" y="802"/>
                    <a:pt x="440" y="793"/>
                    <a:pt x="440" y="793"/>
                  </a:cubicBezTo>
                  <a:cubicBezTo>
                    <a:pt x="490" y="800"/>
                    <a:pt x="497" y="798"/>
                    <a:pt x="529" y="832"/>
                  </a:cubicBezTo>
                  <a:cubicBezTo>
                    <a:pt x="548" y="883"/>
                    <a:pt x="520" y="819"/>
                    <a:pt x="555" y="864"/>
                  </a:cubicBezTo>
                  <a:cubicBezTo>
                    <a:pt x="564" y="875"/>
                    <a:pt x="567" y="889"/>
                    <a:pt x="574" y="902"/>
                  </a:cubicBezTo>
                  <a:cubicBezTo>
                    <a:pt x="579" y="912"/>
                    <a:pt x="592" y="959"/>
                    <a:pt x="593" y="960"/>
                  </a:cubicBezTo>
                  <a:cubicBezTo>
                    <a:pt x="620" y="1000"/>
                    <a:pt x="668" y="1085"/>
                    <a:pt x="715" y="1100"/>
                  </a:cubicBezTo>
                  <a:cubicBezTo>
                    <a:pt x="754" y="1127"/>
                    <a:pt x="805" y="1136"/>
                    <a:pt x="849" y="1152"/>
                  </a:cubicBezTo>
                  <a:cubicBezTo>
                    <a:pt x="888" y="1146"/>
                    <a:pt x="919" y="1141"/>
                    <a:pt x="952" y="1120"/>
                  </a:cubicBezTo>
                  <a:cubicBezTo>
                    <a:pt x="968" y="1094"/>
                    <a:pt x="980" y="1068"/>
                    <a:pt x="997" y="1043"/>
                  </a:cubicBezTo>
                  <a:cubicBezTo>
                    <a:pt x="989" y="955"/>
                    <a:pt x="1002" y="949"/>
                    <a:pt x="933" y="902"/>
                  </a:cubicBezTo>
                  <a:cubicBezTo>
                    <a:pt x="913" y="889"/>
                    <a:pt x="852" y="879"/>
                    <a:pt x="837" y="876"/>
                  </a:cubicBezTo>
                  <a:cubicBezTo>
                    <a:pt x="824" y="873"/>
                    <a:pt x="798" y="864"/>
                    <a:pt x="798" y="864"/>
                  </a:cubicBezTo>
                  <a:cubicBezTo>
                    <a:pt x="750" y="790"/>
                    <a:pt x="837" y="817"/>
                    <a:pt x="913" y="812"/>
                  </a:cubicBezTo>
                  <a:cubicBezTo>
                    <a:pt x="920" y="810"/>
                    <a:pt x="933" y="813"/>
                    <a:pt x="933" y="806"/>
                  </a:cubicBezTo>
                  <a:cubicBezTo>
                    <a:pt x="933" y="798"/>
                    <a:pt x="918" y="799"/>
                    <a:pt x="913" y="793"/>
                  </a:cubicBezTo>
                  <a:cubicBezTo>
                    <a:pt x="904" y="782"/>
                    <a:pt x="902" y="767"/>
                    <a:pt x="894" y="755"/>
                  </a:cubicBezTo>
                  <a:cubicBezTo>
                    <a:pt x="871" y="683"/>
                    <a:pt x="909" y="796"/>
                    <a:pt x="875" y="716"/>
                  </a:cubicBezTo>
                  <a:cubicBezTo>
                    <a:pt x="862" y="686"/>
                    <a:pt x="865" y="651"/>
                    <a:pt x="856" y="620"/>
                  </a:cubicBezTo>
                  <a:cubicBezTo>
                    <a:pt x="862" y="589"/>
                    <a:pt x="858" y="573"/>
                    <a:pt x="888" y="563"/>
                  </a:cubicBezTo>
                  <a:cubicBezTo>
                    <a:pt x="905" y="537"/>
                    <a:pt x="914" y="509"/>
                    <a:pt x="945" y="499"/>
                  </a:cubicBezTo>
                  <a:cubicBezTo>
                    <a:pt x="982" y="475"/>
                    <a:pt x="1016" y="493"/>
                    <a:pt x="1054" y="505"/>
                  </a:cubicBezTo>
                  <a:cubicBezTo>
                    <a:pt x="1090" y="529"/>
                    <a:pt x="1116" y="538"/>
                    <a:pt x="1157" y="550"/>
                  </a:cubicBezTo>
                  <a:cubicBezTo>
                    <a:pt x="1163" y="546"/>
                    <a:pt x="1171" y="543"/>
                    <a:pt x="1176" y="537"/>
                  </a:cubicBezTo>
                  <a:cubicBezTo>
                    <a:pt x="1186" y="526"/>
                    <a:pt x="1201" y="499"/>
                    <a:pt x="1201" y="499"/>
                  </a:cubicBezTo>
                  <a:cubicBezTo>
                    <a:pt x="1198" y="454"/>
                    <a:pt x="1208" y="380"/>
                    <a:pt x="1163" y="352"/>
                  </a:cubicBezTo>
                  <a:cubicBezTo>
                    <a:pt x="1161" y="345"/>
                    <a:pt x="1162" y="337"/>
                    <a:pt x="1157" y="332"/>
                  </a:cubicBezTo>
                  <a:cubicBezTo>
                    <a:pt x="1152" y="327"/>
                    <a:pt x="1143" y="329"/>
                    <a:pt x="1137" y="326"/>
                  </a:cubicBezTo>
                  <a:cubicBezTo>
                    <a:pt x="1062" y="284"/>
                    <a:pt x="1131" y="310"/>
                    <a:pt x="1073" y="294"/>
                  </a:cubicBezTo>
                  <a:cubicBezTo>
                    <a:pt x="1051" y="288"/>
                    <a:pt x="1036" y="278"/>
                    <a:pt x="1016" y="268"/>
                  </a:cubicBezTo>
                  <a:cubicBezTo>
                    <a:pt x="997" y="258"/>
                    <a:pt x="973" y="257"/>
                    <a:pt x="952" y="249"/>
                  </a:cubicBezTo>
                  <a:cubicBezTo>
                    <a:pt x="948" y="243"/>
                    <a:pt x="944" y="235"/>
                    <a:pt x="939" y="230"/>
                  </a:cubicBezTo>
                  <a:cubicBezTo>
                    <a:pt x="934" y="225"/>
                    <a:pt x="925" y="223"/>
                    <a:pt x="920" y="217"/>
                  </a:cubicBezTo>
                  <a:cubicBezTo>
                    <a:pt x="916" y="212"/>
                    <a:pt x="916" y="204"/>
                    <a:pt x="913" y="198"/>
                  </a:cubicBezTo>
                  <a:cubicBezTo>
                    <a:pt x="891" y="158"/>
                    <a:pt x="897" y="166"/>
                    <a:pt x="869" y="147"/>
                  </a:cubicBezTo>
                  <a:cubicBezTo>
                    <a:pt x="850" y="119"/>
                    <a:pt x="847" y="95"/>
                    <a:pt x="817" y="76"/>
                  </a:cubicBezTo>
                  <a:cubicBezTo>
                    <a:pt x="808" y="40"/>
                    <a:pt x="794" y="26"/>
                    <a:pt x="760" y="12"/>
                  </a:cubicBezTo>
                  <a:cubicBezTo>
                    <a:pt x="748" y="7"/>
                    <a:pt x="721" y="0"/>
                    <a:pt x="721" y="0"/>
                  </a:cubicBezTo>
                  <a:cubicBezTo>
                    <a:pt x="706" y="2"/>
                    <a:pt x="691" y="0"/>
                    <a:pt x="677" y="6"/>
                  </a:cubicBezTo>
                  <a:cubicBezTo>
                    <a:pt x="670" y="9"/>
                    <a:pt x="670" y="20"/>
                    <a:pt x="664" y="25"/>
                  </a:cubicBezTo>
                  <a:cubicBezTo>
                    <a:pt x="659" y="29"/>
                    <a:pt x="651" y="30"/>
                    <a:pt x="645" y="32"/>
                  </a:cubicBezTo>
                  <a:cubicBezTo>
                    <a:pt x="632" y="51"/>
                    <a:pt x="626" y="67"/>
                    <a:pt x="619" y="89"/>
                  </a:cubicBezTo>
                  <a:cubicBezTo>
                    <a:pt x="623" y="131"/>
                    <a:pt x="619" y="180"/>
                    <a:pt x="657" y="204"/>
                  </a:cubicBezTo>
                  <a:cubicBezTo>
                    <a:pt x="664" y="223"/>
                    <a:pt x="670" y="243"/>
                    <a:pt x="677" y="262"/>
                  </a:cubicBezTo>
                  <a:cubicBezTo>
                    <a:pt x="675" y="273"/>
                    <a:pt x="676" y="285"/>
                    <a:pt x="670" y="294"/>
                  </a:cubicBezTo>
                  <a:cubicBezTo>
                    <a:pt x="666" y="300"/>
                    <a:pt x="604" y="312"/>
                    <a:pt x="600" y="313"/>
                  </a:cubicBezTo>
                  <a:cubicBezTo>
                    <a:pt x="578" y="318"/>
                    <a:pt x="536" y="332"/>
                    <a:pt x="536" y="332"/>
                  </a:cubicBezTo>
                  <a:cubicBezTo>
                    <a:pt x="530" y="336"/>
                    <a:pt x="524" y="343"/>
                    <a:pt x="517" y="345"/>
                  </a:cubicBezTo>
                  <a:cubicBezTo>
                    <a:pt x="461" y="358"/>
                    <a:pt x="426" y="354"/>
                    <a:pt x="376" y="371"/>
                  </a:cubicBezTo>
                  <a:cubicBezTo>
                    <a:pt x="370" y="373"/>
                    <a:pt x="362" y="372"/>
                    <a:pt x="357" y="377"/>
                  </a:cubicBezTo>
                  <a:cubicBezTo>
                    <a:pt x="354" y="380"/>
                    <a:pt x="357" y="386"/>
                    <a:pt x="357" y="390"/>
                  </a:cubicBezTo>
                </a:path>
              </a:pathLst>
            </a:custGeom>
            <a:solidFill>
              <a:srgbClr val="FFFF99">
                <a:alpha val="38823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Text Box 17"/>
            <p:cNvSpPr txBox="1">
              <a:spLocks noChangeArrowheads="1"/>
            </p:cNvSpPr>
            <p:nvPr/>
          </p:nvSpPr>
          <p:spPr bwMode="auto">
            <a:xfrm>
              <a:off x="1068493" y="3241144"/>
              <a:ext cx="183687" cy="366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GB" b="1">
                <a:solidFill>
                  <a:srgbClr val="000066"/>
                </a:solidFill>
                <a:latin typeface="Comic Sans MS" pitchFamily="66" charset="0"/>
              </a:endParaRPr>
            </a:p>
          </p:txBody>
        </p:sp>
        <p:sp>
          <p:nvSpPr>
            <p:cNvPr id="1037" name="Freeform 15"/>
            <p:cNvSpPr>
              <a:spLocks/>
            </p:cNvSpPr>
            <p:nvPr/>
          </p:nvSpPr>
          <p:spPr bwMode="auto">
            <a:xfrm>
              <a:off x="2124075" y="3234894"/>
              <a:ext cx="1030908" cy="693737"/>
            </a:xfrm>
            <a:custGeom>
              <a:avLst/>
              <a:gdLst>
                <a:gd name="T0" fmla="*/ 2147483647 w 954"/>
                <a:gd name="T1" fmla="*/ 2147483647 h 996"/>
                <a:gd name="T2" fmla="*/ 2147483647 w 954"/>
                <a:gd name="T3" fmla="*/ 2147483647 h 996"/>
                <a:gd name="T4" fmla="*/ 2147483647 w 954"/>
                <a:gd name="T5" fmla="*/ 2147483647 h 996"/>
                <a:gd name="T6" fmla="*/ 1262318967 w 954"/>
                <a:gd name="T7" fmla="*/ 2147483647 h 996"/>
                <a:gd name="T8" fmla="*/ 2147483647 w 954"/>
                <a:gd name="T9" fmla="*/ 2147483647 h 996"/>
                <a:gd name="T10" fmla="*/ 2147483647 w 954"/>
                <a:gd name="T11" fmla="*/ 2147483647 h 996"/>
                <a:gd name="T12" fmla="*/ 2147483647 w 954"/>
                <a:gd name="T13" fmla="*/ 2147483647 h 996"/>
                <a:gd name="T14" fmla="*/ 2147483647 w 954"/>
                <a:gd name="T15" fmla="*/ 2147483647 h 996"/>
                <a:gd name="T16" fmla="*/ 2147483647 w 954"/>
                <a:gd name="T17" fmla="*/ 2147483647 h 996"/>
                <a:gd name="T18" fmla="*/ 2147483647 w 954"/>
                <a:gd name="T19" fmla="*/ 2147483647 h 996"/>
                <a:gd name="T20" fmla="*/ 2147483647 w 954"/>
                <a:gd name="T21" fmla="*/ 2147483647 h 996"/>
                <a:gd name="T22" fmla="*/ 2147483647 w 954"/>
                <a:gd name="T23" fmla="*/ 2147483647 h 996"/>
                <a:gd name="T24" fmla="*/ 2147483647 w 954"/>
                <a:gd name="T25" fmla="*/ 0 h 996"/>
                <a:gd name="T26" fmla="*/ 2147483647 w 954"/>
                <a:gd name="T27" fmla="*/ 2147483647 h 996"/>
                <a:gd name="T28" fmla="*/ 2147483647 w 954"/>
                <a:gd name="T29" fmla="*/ 2147483647 h 996"/>
                <a:gd name="T30" fmla="*/ 2147483647 w 954"/>
                <a:gd name="T31" fmla="*/ 2147483647 h 996"/>
                <a:gd name="T32" fmla="*/ 2147483647 w 954"/>
                <a:gd name="T33" fmla="*/ 2147483647 h 996"/>
                <a:gd name="T34" fmla="*/ 2147483647 w 954"/>
                <a:gd name="T35" fmla="*/ 2147483647 h 996"/>
                <a:gd name="T36" fmla="*/ 2147483647 w 954"/>
                <a:gd name="T37" fmla="*/ 2147483647 h 996"/>
                <a:gd name="T38" fmla="*/ 2147483647 w 954"/>
                <a:gd name="T39" fmla="*/ 2147483647 h 996"/>
                <a:gd name="T40" fmla="*/ 2147483647 w 954"/>
                <a:gd name="T41" fmla="*/ 2147483647 h 996"/>
                <a:gd name="T42" fmla="*/ 2147483647 w 954"/>
                <a:gd name="T43" fmla="*/ 2147483647 h 996"/>
                <a:gd name="T44" fmla="*/ 2147483647 w 954"/>
                <a:gd name="T45" fmla="*/ 2147483647 h 996"/>
                <a:gd name="T46" fmla="*/ 2147483647 w 954"/>
                <a:gd name="T47" fmla="*/ 2147483647 h 996"/>
                <a:gd name="T48" fmla="*/ 2147483647 w 954"/>
                <a:gd name="T49" fmla="*/ 2147483647 h 996"/>
                <a:gd name="T50" fmla="*/ 2147483647 w 954"/>
                <a:gd name="T51" fmla="*/ 2147483647 h 996"/>
                <a:gd name="T52" fmla="*/ 2147483647 w 954"/>
                <a:gd name="T53" fmla="*/ 2147483647 h 996"/>
                <a:gd name="T54" fmla="*/ 2147483647 w 954"/>
                <a:gd name="T55" fmla="*/ 2147483647 h 996"/>
                <a:gd name="T56" fmla="*/ 2147483647 w 954"/>
                <a:gd name="T57" fmla="*/ 2147483647 h 996"/>
                <a:gd name="T58" fmla="*/ 2147483647 w 954"/>
                <a:gd name="T59" fmla="*/ 2147483647 h 996"/>
                <a:gd name="T60" fmla="*/ 2147483647 w 954"/>
                <a:gd name="T61" fmla="*/ 2147483647 h 996"/>
                <a:gd name="T62" fmla="*/ 2147483647 w 954"/>
                <a:gd name="T63" fmla="*/ 2147483647 h 996"/>
                <a:gd name="T64" fmla="*/ 2147483647 w 954"/>
                <a:gd name="T65" fmla="*/ 2147483647 h 996"/>
                <a:gd name="T66" fmla="*/ 2147483647 w 954"/>
                <a:gd name="T67" fmla="*/ 2147483647 h 996"/>
                <a:gd name="T68" fmla="*/ 2147483647 w 954"/>
                <a:gd name="T69" fmla="*/ 2147483647 h 996"/>
                <a:gd name="T70" fmla="*/ 2147483647 w 954"/>
                <a:gd name="T71" fmla="*/ 2147483647 h 996"/>
                <a:gd name="T72" fmla="*/ 2147483647 w 954"/>
                <a:gd name="T73" fmla="*/ 2147483647 h 996"/>
                <a:gd name="T74" fmla="*/ 2147483647 w 954"/>
                <a:gd name="T75" fmla="*/ 2147483647 h 996"/>
                <a:gd name="T76" fmla="*/ 2147483647 w 954"/>
                <a:gd name="T77" fmla="*/ 2147483647 h 996"/>
                <a:gd name="T78" fmla="*/ 2147483647 w 954"/>
                <a:gd name="T79" fmla="*/ 2147483647 h 996"/>
                <a:gd name="T80" fmla="*/ 2147483647 w 954"/>
                <a:gd name="T81" fmla="*/ 2147483647 h 996"/>
                <a:gd name="T82" fmla="*/ 2147483647 w 954"/>
                <a:gd name="T83" fmla="*/ 2147483647 h 996"/>
                <a:gd name="T84" fmla="*/ 2147483647 w 954"/>
                <a:gd name="T85" fmla="*/ 2147483647 h 996"/>
                <a:gd name="T86" fmla="*/ 2147483647 w 954"/>
                <a:gd name="T87" fmla="*/ 2147483647 h 996"/>
                <a:gd name="T88" fmla="*/ 2147483647 w 954"/>
                <a:gd name="T89" fmla="*/ 2147483647 h 996"/>
                <a:gd name="T90" fmla="*/ 2147483647 w 954"/>
                <a:gd name="T91" fmla="*/ 2147483647 h 996"/>
                <a:gd name="T92" fmla="*/ 2147483647 w 954"/>
                <a:gd name="T93" fmla="*/ 2147483647 h 996"/>
                <a:gd name="T94" fmla="*/ 2147483647 w 954"/>
                <a:gd name="T95" fmla="*/ 2147483647 h 996"/>
                <a:gd name="T96" fmla="*/ 2147483647 w 954"/>
                <a:gd name="T97" fmla="*/ 2147483647 h 996"/>
                <a:gd name="T98" fmla="*/ 2147483647 w 954"/>
                <a:gd name="T99" fmla="*/ 2147483647 h 996"/>
                <a:gd name="T100" fmla="*/ 2147483647 w 954"/>
                <a:gd name="T101" fmla="*/ 2147483647 h 996"/>
                <a:gd name="T102" fmla="*/ 2147483647 w 954"/>
                <a:gd name="T103" fmla="*/ 2147483647 h 996"/>
                <a:gd name="T104" fmla="*/ 2147483647 w 954"/>
                <a:gd name="T105" fmla="*/ 2147483647 h 996"/>
                <a:gd name="T106" fmla="*/ 2147483647 w 954"/>
                <a:gd name="T107" fmla="*/ 2147483647 h 996"/>
                <a:gd name="T108" fmla="*/ 2147483647 w 954"/>
                <a:gd name="T109" fmla="*/ 2147483647 h 996"/>
                <a:gd name="T110" fmla="*/ 2147483647 w 954"/>
                <a:gd name="T111" fmla="*/ 2147483647 h 996"/>
                <a:gd name="T112" fmla="*/ 2147483647 w 954"/>
                <a:gd name="T113" fmla="*/ 2147483647 h 996"/>
                <a:gd name="T114" fmla="*/ 2147483647 w 954"/>
                <a:gd name="T115" fmla="*/ 2147483647 h 996"/>
                <a:gd name="T116" fmla="*/ 2147483647 w 954"/>
                <a:gd name="T117" fmla="*/ 2147483647 h 996"/>
                <a:gd name="T118" fmla="*/ 2147483647 w 954"/>
                <a:gd name="T119" fmla="*/ 2147483647 h 996"/>
                <a:gd name="T120" fmla="*/ 2147483647 w 954"/>
                <a:gd name="T121" fmla="*/ 2147483647 h 996"/>
                <a:gd name="T122" fmla="*/ 2147483647 w 954"/>
                <a:gd name="T123" fmla="*/ 2147483647 h 996"/>
                <a:gd name="T124" fmla="*/ 2147483647 w 954"/>
                <a:gd name="T125" fmla="*/ 2147483647 h 99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54"/>
                <a:gd name="T190" fmla="*/ 0 h 996"/>
                <a:gd name="T191" fmla="*/ 954 w 954"/>
                <a:gd name="T192" fmla="*/ 996 h 99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54" h="996">
                  <a:moveTo>
                    <a:pt x="84" y="556"/>
                  </a:moveTo>
                  <a:cubicBezTo>
                    <a:pt x="51" y="545"/>
                    <a:pt x="68" y="555"/>
                    <a:pt x="39" y="512"/>
                  </a:cubicBezTo>
                  <a:cubicBezTo>
                    <a:pt x="35" y="505"/>
                    <a:pt x="26" y="492"/>
                    <a:pt x="26" y="492"/>
                  </a:cubicBezTo>
                  <a:cubicBezTo>
                    <a:pt x="19" y="471"/>
                    <a:pt x="8" y="456"/>
                    <a:pt x="1" y="435"/>
                  </a:cubicBezTo>
                  <a:cubicBezTo>
                    <a:pt x="3" y="407"/>
                    <a:pt x="0" y="379"/>
                    <a:pt x="7" y="352"/>
                  </a:cubicBezTo>
                  <a:cubicBezTo>
                    <a:pt x="9" y="345"/>
                    <a:pt x="19" y="342"/>
                    <a:pt x="26" y="339"/>
                  </a:cubicBezTo>
                  <a:cubicBezTo>
                    <a:pt x="64" y="322"/>
                    <a:pt x="113" y="309"/>
                    <a:pt x="154" y="300"/>
                  </a:cubicBezTo>
                  <a:cubicBezTo>
                    <a:pt x="176" y="287"/>
                    <a:pt x="194" y="274"/>
                    <a:pt x="212" y="256"/>
                  </a:cubicBezTo>
                  <a:cubicBezTo>
                    <a:pt x="226" y="208"/>
                    <a:pt x="224" y="212"/>
                    <a:pt x="218" y="147"/>
                  </a:cubicBezTo>
                  <a:cubicBezTo>
                    <a:pt x="220" y="126"/>
                    <a:pt x="215" y="102"/>
                    <a:pt x="225" y="83"/>
                  </a:cubicBezTo>
                  <a:cubicBezTo>
                    <a:pt x="232" y="68"/>
                    <a:pt x="283" y="43"/>
                    <a:pt x="302" y="32"/>
                  </a:cubicBezTo>
                  <a:cubicBezTo>
                    <a:pt x="306" y="25"/>
                    <a:pt x="307" y="16"/>
                    <a:pt x="314" y="12"/>
                  </a:cubicBezTo>
                  <a:cubicBezTo>
                    <a:pt x="326" y="5"/>
                    <a:pt x="353" y="0"/>
                    <a:pt x="353" y="0"/>
                  </a:cubicBezTo>
                  <a:cubicBezTo>
                    <a:pt x="399" y="14"/>
                    <a:pt x="384" y="1"/>
                    <a:pt x="404" y="32"/>
                  </a:cubicBezTo>
                  <a:cubicBezTo>
                    <a:pt x="411" y="53"/>
                    <a:pt x="422" y="68"/>
                    <a:pt x="430" y="89"/>
                  </a:cubicBezTo>
                  <a:cubicBezTo>
                    <a:pt x="423" y="132"/>
                    <a:pt x="425" y="143"/>
                    <a:pt x="391" y="166"/>
                  </a:cubicBezTo>
                  <a:cubicBezTo>
                    <a:pt x="362" y="210"/>
                    <a:pt x="371" y="190"/>
                    <a:pt x="359" y="224"/>
                  </a:cubicBezTo>
                  <a:cubicBezTo>
                    <a:pt x="378" y="292"/>
                    <a:pt x="457" y="286"/>
                    <a:pt x="500" y="332"/>
                  </a:cubicBezTo>
                  <a:cubicBezTo>
                    <a:pt x="506" y="339"/>
                    <a:pt x="511" y="348"/>
                    <a:pt x="519" y="352"/>
                  </a:cubicBezTo>
                  <a:cubicBezTo>
                    <a:pt x="531" y="359"/>
                    <a:pt x="558" y="364"/>
                    <a:pt x="558" y="364"/>
                  </a:cubicBezTo>
                  <a:cubicBezTo>
                    <a:pt x="577" y="384"/>
                    <a:pt x="590" y="394"/>
                    <a:pt x="615" y="403"/>
                  </a:cubicBezTo>
                  <a:cubicBezTo>
                    <a:pt x="684" y="356"/>
                    <a:pt x="581" y="376"/>
                    <a:pt x="718" y="364"/>
                  </a:cubicBezTo>
                  <a:cubicBezTo>
                    <a:pt x="752" y="353"/>
                    <a:pt x="750" y="324"/>
                    <a:pt x="737" y="288"/>
                  </a:cubicBezTo>
                  <a:cubicBezTo>
                    <a:pt x="732" y="273"/>
                    <a:pt x="711" y="249"/>
                    <a:pt x="711" y="249"/>
                  </a:cubicBezTo>
                  <a:cubicBezTo>
                    <a:pt x="699" y="210"/>
                    <a:pt x="715" y="197"/>
                    <a:pt x="750" y="185"/>
                  </a:cubicBezTo>
                  <a:cubicBezTo>
                    <a:pt x="785" y="198"/>
                    <a:pt x="815" y="215"/>
                    <a:pt x="846" y="236"/>
                  </a:cubicBezTo>
                  <a:cubicBezTo>
                    <a:pt x="859" y="244"/>
                    <a:pt x="884" y="262"/>
                    <a:pt x="884" y="262"/>
                  </a:cubicBezTo>
                  <a:cubicBezTo>
                    <a:pt x="888" y="268"/>
                    <a:pt x="891" y="276"/>
                    <a:pt x="897" y="281"/>
                  </a:cubicBezTo>
                  <a:cubicBezTo>
                    <a:pt x="902" y="285"/>
                    <a:pt x="911" y="283"/>
                    <a:pt x="916" y="288"/>
                  </a:cubicBezTo>
                  <a:cubicBezTo>
                    <a:pt x="921" y="293"/>
                    <a:pt x="919" y="301"/>
                    <a:pt x="922" y="307"/>
                  </a:cubicBezTo>
                  <a:cubicBezTo>
                    <a:pt x="930" y="320"/>
                    <a:pt x="948" y="345"/>
                    <a:pt x="948" y="345"/>
                  </a:cubicBezTo>
                  <a:cubicBezTo>
                    <a:pt x="943" y="406"/>
                    <a:pt x="949" y="436"/>
                    <a:pt x="890" y="454"/>
                  </a:cubicBezTo>
                  <a:cubicBezTo>
                    <a:pt x="838" y="506"/>
                    <a:pt x="910" y="442"/>
                    <a:pt x="762" y="480"/>
                  </a:cubicBezTo>
                  <a:cubicBezTo>
                    <a:pt x="755" y="482"/>
                    <a:pt x="764" y="494"/>
                    <a:pt x="769" y="499"/>
                  </a:cubicBezTo>
                  <a:cubicBezTo>
                    <a:pt x="780" y="510"/>
                    <a:pt x="807" y="524"/>
                    <a:pt x="807" y="524"/>
                  </a:cubicBezTo>
                  <a:cubicBezTo>
                    <a:pt x="801" y="556"/>
                    <a:pt x="801" y="572"/>
                    <a:pt x="769" y="582"/>
                  </a:cubicBezTo>
                  <a:cubicBezTo>
                    <a:pt x="749" y="602"/>
                    <a:pt x="745" y="613"/>
                    <a:pt x="737" y="640"/>
                  </a:cubicBezTo>
                  <a:cubicBezTo>
                    <a:pt x="772" y="662"/>
                    <a:pt x="813" y="645"/>
                    <a:pt x="852" y="640"/>
                  </a:cubicBezTo>
                  <a:cubicBezTo>
                    <a:pt x="922" y="649"/>
                    <a:pt x="902" y="649"/>
                    <a:pt x="935" y="697"/>
                  </a:cubicBezTo>
                  <a:cubicBezTo>
                    <a:pt x="933" y="748"/>
                    <a:pt x="954" y="878"/>
                    <a:pt x="878" y="902"/>
                  </a:cubicBezTo>
                  <a:cubicBezTo>
                    <a:pt x="874" y="908"/>
                    <a:pt x="872" y="918"/>
                    <a:pt x="865" y="921"/>
                  </a:cubicBezTo>
                  <a:cubicBezTo>
                    <a:pt x="847" y="929"/>
                    <a:pt x="807" y="934"/>
                    <a:pt x="807" y="934"/>
                  </a:cubicBezTo>
                  <a:cubicBezTo>
                    <a:pt x="767" y="932"/>
                    <a:pt x="715" y="950"/>
                    <a:pt x="686" y="921"/>
                  </a:cubicBezTo>
                  <a:cubicBezTo>
                    <a:pt x="675" y="910"/>
                    <a:pt x="660" y="883"/>
                    <a:pt x="660" y="883"/>
                  </a:cubicBezTo>
                  <a:cubicBezTo>
                    <a:pt x="642" y="828"/>
                    <a:pt x="645" y="858"/>
                    <a:pt x="654" y="793"/>
                  </a:cubicBezTo>
                  <a:cubicBezTo>
                    <a:pt x="642" y="737"/>
                    <a:pt x="631" y="755"/>
                    <a:pt x="570" y="761"/>
                  </a:cubicBezTo>
                  <a:cubicBezTo>
                    <a:pt x="549" y="769"/>
                    <a:pt x="532" y="774"/>
                    <a:pt x="513" y="787"/>
                  </a:cubicBezTo>
                  <a:cubicBezTo>
                    <a:pt x="498" y="828"/>
                    <a:pt x="513" y="883"/>
                    <a:pt x="487" y="921"/>
                  </a:cubicBezTo>
                  <a:cubicBezTo>
                    <a:pt x="458" y="963"/>
                    <a:pt x="410" y="966"/>
                    <a:pt x="372" y="992"/>
                  </a:cubicBezTo>
                  <a:cubicBezTo>
                    <a:pt x="344" y="989"/>
                    <a:pt x="311" y="996"/>
                    <a:pt x="289" y="979"/>
                  </a:cubicBezTo>
                  <a:cubicBezTo>
                    <a:pt x="283" y="974"/>
                    <a:pt x="281" y="965"/>
                    <a:pt x="276" y="960"/>
                  </a:cubicBezTo>
                  <a:cubicBezTo>
                    <a:pt x="271" y="955"/>
                    <a:pt x="263" y="951"/>
                    <a:pt x="257" y="947"/>
                  </a:cubicBezTo>
                  <a:cubicBezTo>
                    <a:pt x="253" y="941"/>
                    <a:pt x="245" y="936"/>
                    <a:pt x="244" y="928"/>
                  </a:cubicBezTo>
                  <a:cubicBezTo>
                    <a:pt x="242" y="904"/>
                    <a:pt x="243" y="880"/>
                    <a:pt x="250" y="857"/>
                  </a:cubicBezTo>
                  <a:cubicBezTo>
                    <a:pt x="252" y="849"/>
                    <a:pt x="263" y="847"/>
                    <a:pt x="270" y="844"/>
                  </a:cubicBezTo>
                  <a:cubicBezTo>
                    <a:pt x="300" y="831"/>
                    <a:pt x="319" y="830"/>
                    <a:pt x="346" y="812"/>
                  </a:cubicBezTo>
                  <a:cubicBezTo>
                    <a:pt x="372" y="773"/>
                    <a:pt x="382" y="741"/>
                    <a:pt x="398" y="697"/>
                  </a:cubicBezTo>
                  <a:cubicBezTo>
                    <a:pt x="393" y="648"/>
                    <a:pt x="391" y="616"/>
                    <a:pt x="366" y="576"/>
                  </a:cubicBezTo>
                  <a:cubicBezTo>
                    <a:pt x="353" y="528"/>
                    <a:pt x="344" y="515"/>
                    <a:pt x="295" y="499"/>
                  </a:cubicBezTo>
                  <a:cubicBezTo>
                    <a:pt x="260" y="475"/>
                    <a:pt x="253" y="480"/>
                    <a:pt x="206" y="486"/>
                  </a:cubicBezTo>
                  <a:cubicBezTo>
                    <a:pt x="179" y="494"/>
                    <a:pt x="153" y="509"/>
                    <a:pt x="129" y="524"/>
                  </a:cubicBezTo>
                  <a:cubicBezTo>
                    <a:pt x="125" y="531"/>
                    <a:pt x="123" y="540"/>
                    <a:pt x="116" y="544"/>
                  </a:cubicBezTo>
                  <a:cubicBezTo>
                    <a:pt x="96" y="557"/>
                    <a:pt x="62" y="556"/>
                    <a:pt x="84" y="556"/>
                  </a:cubicBezTo>
                  <a:close/>
                </a:path>
              </a:pathLst>
            </a:custGeom>
            <a:solidFill>
              <a:schemeClr val="accent1">
                <a:alpha val="47842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Text Box 18"/>
            <p:cNvSpPr txBox="1">
              <a:spLocks noChangeArrowheads="1"/>
            </p:cNvSpPr>
            <p:nvPr/>
          </p:nvSpPr>
          <p:spPr bwMode="auto">
            <a:xfrm>
              <a:off x="2519400" y="3506453"/>
              <a:ext cx="896900" cy="336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GB" sz="1600">
                <a:latin typeface="Comic Sans MS" pitchFamily="66" charset="0"/>
              </a:endParaRPr>
            </a:p>
          </p:txBody>
        </p:sp>
        <p:sp>
          <p:nvSpPr>
            <p:cNvPr id="1039" name="Freeform 8"/>
            <p:cNvSpPr>
              <a:spLocks/>
            </p:cNvSpPr>
            <p:nvPr/>
          </p:nvSpPr>
          <p:spPr bwMode="auto">
            <a:xfrm rot="17705349" flipH="1">
              <a:off x="1503679" y="3637696"/>
              <a:ext cx="757237" cy="1247775"/>
            </a:xfrm>
            <a:custGeom>
              <a:avLst/>
              <a:gdLst>
                <a:gd name="T0" fmla="*/ 2147483647 w 824"/>
                <a:gd name="T1" fmla="*/ 2147483647 h 873"/>
                <a:gd name="T2" fmla="*/ 2147483647 w 824"/>
                <a:gd name="T3" fmla="*/ 0 h 873"/>
                <a:gd name="T4" fmla="*/ 2147483647 w 824"/>
                <a:gd name="T5" fmla="*/ 2147483647 h 873"/>
                <a:gd name="T6" fmla="*/ 2147483647 w 824"/>
                <a:gd name="T7" fmla="*/ 2147483647 h 873"/>
                <a:gd name="T8" fmla="*/ 2147483647 w 824"/>
                <a:gd name="T9" fmla="*/ 2147483647 h 873"/>
                <a:gd name="T10" fmla="*/ 2147483647 w 824"/>
                <a:gd name="T11" fmla="*/ 2147483647 h 873"/>
                <a:gd name="T12" fmla="*/ 2147483647 w 824"/>
                <a:gd name="T13" fmla="*/ 2147483647 h 873"/>
                <a:gd name="T14" fmla="*/ 2147483647 w 824"/>
                <a:gd name="T15" fmla="*/ 2147483647 h 873"/>
                <a:gd name="T16" fmla="*/ 2147483647 w 824"/>
                <a:gd name="T17" fmla="*/ 2147483647 h 873"/>
                <a:gd name="T18" fmla="*/ 2147483647 w 824"/>
                <a:gd name="T19" fmla="*/ 2147483647 h 873"/>
                <a:gd name="T20" fmla="*/ 2147483647 w 824"/>
                <a:gd name="T21" fmla="*/ 2147483647 h 873"/>
                <a:gd name="T22" fmla="*/ 2147483647 w 824"/>
                <a:gd name="T23" fmla="*/ 2147483647 h 873"/>
                <a:gd name="T24" fmla="*/ 2147483647 w 824"/>
                <a:gd name="T25" fmla="*/ 2147483647 h 873"/>
                <a:gd name="T26" fmla="*/ 2147483647 w 824"/>
                <a:gd name="T27" fmla="*/ 2147483647 h 873"/>
                <a:gd name="T28" fmla="*/ 2147483647 w 824"/>
                <a:gd name="T29" fmla="*/ 2147483647 h 873"/>
                <a:gd name="T30" fmla="*/ 2147483647 w 824"/>
                <a:gd name="T31" fmla="*/ 2147483647 h 873"/>
                <a:gd name="T32" fmla="*/ 2147483647 w 824"/>
                <a:gd name="T33" fmla="*/ 2147483647 h 873"/>
                <a:gd name="T34" fmla="*/ 2147483647 w 824"/>
                <a:gd name="T35" fmla="*/ 2147483647 h 873"/>
                <a:gd name="T36" fmla="*/ 2147483647 w 824"/>
                <a:gd name="T37" fmla="*/ 2147483647 h 873"/>
                <a:gd name="T38" fmla="*/ 2147483647 w 824"/>
                <a:gd name="T39" fmla="*/ 2147483647 h 873"/>
                <a:gd name="T40" fmla="*/ 2147483647 w 824"/>
                <a:gd name="T41" fmla="*/ 2147483647 h 873"/>
                <a:gd name="T42" fmla="*/ 2147483647 w 824"/>
                <a:gd name="T43" fmla="*/ 2147483647 h 873"/>
                <a:gd name="T44" fmla="*/ 2147483647 w 824"/>
                <a:gd name="T45" fmla="*/ 2147483647 h 873"/>
                <a:gd name="T46" fmla="*/ 2147483647 w 824"/>
                <a:gd name="T47" fmla="*/ 2147483647 h 873"/>
                <a:gd name="T48" fmla="*/ 2147483647 w 824"/>
                <a:gd name="T49" fmla="*/ 2147483647 h 873"/>
                <a:gd name="T50" fmla="*/ 2147483647 w 824"/>
                <a:gd name="T51" fmla="*/ 2147483647 h 873"/>
                <a:gd name="T52" fmla="*/ 2147483647 w 824"/>
                <a:gd name="T53" fmla="*/ 2147483647 h 873"/>
                <a:gd name="T54" fmla="*/ 2147483647 w 824"/>
                <a:gd name="T55" fmla="*/ 2147483647 h 873"/>
                <a:gd name="T56" fmla="*/ 2147483647 w 824"/>
                <a:gd name="T57" fmla="*/ 2147483647 h 873"/>
                <a:gd name="T58" fmla="*/ 2147483647 w 824"/>
                <a:gd name="T59" fmla="*/ 2147483647 h 873"/>
                <a:gd name="T60" fmla="*/ 2147483647 w 824"/>
                <a:gd name="T61" fmla="*/ 2147483647 h 873"/>
                <a:gd name="T62" fmla="*/ 2147483647 w 824"/>
                <a:gd name="T63" fmla="*/ 2147483647 h 873"/>
                <a:gd name="T64" fmla="*/ 2147483647 w 824"/>
                <a:gd name="T65" fmla="*/ 2147483647 h 873"/>
                <a:gd name="T66" fmla="*/ 2147483647 w 824"/>
                <a:gd name="T67" fmla="*/ 2147483647 h 873"/>
                <a:gd name="T68" fmla="*/ 2147483647 w 824"/>
                <a:gd name="T69" fmla="*/ 2147483647 h 873"/>
                <a:gd name="T70" fmla="*/ 2147483647 w 824"/>
                <a:gd name="T71" fmla="*/ 2147483647 h 873"/>
                <a:gd name="T72" fmla="*/ 2147483647 w 824"/>
                <a:gd name="T73" fmla="*/ 2147483647 h 873"/>
                <a:gd name="T74" fmla="*/ 2147483647 w 824"/>
                <a:gd name="T75" fmla="*/ 2147483647 h 873"/>
                <a:gd name="T76" fmla="*/ 2147483647 w 824"/>
                <a:gd name="T77" fmla="*/ 2147483647 h 873"/>
                <a:gd name="T78" fmla="*/ 2147483647 w 824"/>
                <a:gd name="T79" fmla="*/ 2147483647 h 873"/>
                <a:gd name="T80" fmla="*/ 2147483647 w 824"/>
                <a:gd name="T81" fmla="*/ 2147483647 h 873"/>
                <a:gd name="T82" fmla="*/ 2147483647 w 824"/>
                <a:gd name="T83" fmla="*/ 2147483647 h 873"/>
                <a:gd name="T84" fmla="*/ 2147483647 w 824"/>
                <a:gd name="T85" fmla="*/ 2147483647 h 873"/>
                <a:gd name="T86" fmla="*/ 2147483647 w 824"/>
                <a:gd name="T87" fmla="*/ 2147483647 h 873"/>
                <a:gd name="T88" fmla="*/ 2147483647 w 824"/>
                <a:gd name="T89" fmla="*/ 2147483647 h 873"/>
                <a:gd name="T90" fmla="*/ 2147483647 w 824"/>
                <a:gd name="T91" fmla="*/ 2147483647 h 873"/>
                <a:gd name="T92" fmla="*/ 2147483647 w 824"/>
                <a:gd name="T93" fmla="*/ 2147483647 h 873"/>
                <a:gd name="T94" fmla="*/ 2147483647 w 824"/>
                <a:gd name="T95" fmla="*/ 2147483647 h 873"/>
                <a:gd name="T96" fmla="*/ 2147483647 w 824"/>
                <a:gd name="T97" fmla="*/ 2147483647 h 873"/>
                <a:gd name="T98" fmla="*/ 2147483647 w 824"/>
                <a:gd name="T99" fmla="*/ 2147483647 h 873"/>
                <a:gd name="T100" fmla="*/ 2147483647 w 824"/>
                <a:gd name="T101" fmla="*/ 2147483647 h 873"/>
                <a:gd name="T102" fmla="*/ 2147483647 w 824"/>
                <a:gd name="T103" fmla="*/ 2147483647 h 873"/>
                <a:gd name="T104" fmla="*/ 2147483647 w 824"/>
                <a:gd name="T105" fmla="*/ 2147483647 h 873"/>
                <a:gd name="T106" fmla="*/ 2147483647 w 824"/>
                <a:gd name="T107" fmla="*/ 2147483647 h 873"/>
                <a:gd name="T108" fmla="*/ 2147483647 w 824"/>
                <a:gd name="T109" fmla="*/ 2147483647 h 873"/>
                <a:gd name="T110" fmla="*/ 2147483647 w 824"/>
                <a:gd name="T111" fmla="*/ 2147483647 h 873"/>
                <a:gd name="T112" fmla="*/ 2147483647 w 824"/>
                <a:gd name="T113" fmla="*/ 2147483647 h 8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24"/>
                <a:gd name="T172" fmla="*/ 0 h 873"/>
                <a:gd name="T173" fmla="*/ 824 w 824"/>
                <a:gd name="T174" fmla="*/ 873 h 8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24" h="873">
                  <a:moveTo>
                    <a:pt x="455" y="154"/>
                  </a:moveTo>
                  <a:cubicBezTo>
                    <a:pt x="443" y="100"/>
                    <a:pt x="414" y="18"/>
                    <a:pt x="480" y="0"/>
                  </a:cubicBezTo>
                  <a:cubicBezTo>
                    <a:pt x="523" y="2"/>
                    <a:pt x="566" y="2"/>
                    <a:pt x="608" y="7"/>
                  </a:cubicBezTo>
                  <a:cubicBezTo>
                    <a:pt x="622" y="9"/>
                    <a:pt x="647" y="19"/>
                    <a:pt x="647" y="19"/>
                  </a:cubicBezTo>
                  <a:cubicBezTo>
                    <a:pt x="668" y="33"/>
                    <a:pt x="674" y="49"/>
                    <a:pt x="698" y="58"/>
                  </a:cubicBezTo>
                  <a:cubicBezTo>
                    <a:pt x="731" y="107"/>
                    <a:pt x="706" y="115"/>
                    <a:pt x="666" y="128"/>
                  </a:cubicBezTo>
                  <a:cubicBezTo>
                    <a:pt x="660" y="132"/>
                    <a:pt x="652" y="135"/>
                    <a:pt x="647" y="141"/>
                  </a:cubicBezTo>
                  <a:cubicBezTo>
                    <a:pt x="637" y="153"/>
                    <a:pt x="621" y="179"/>
                    <a:pt x="621" y="179"/>
                  </a:cubicBezTo>
                  <a:cubicBezTo>
                    <a:pt x="591" y="280"/>
                    <a:pt x="670" y="258"/>
                    <a:pt x="749" y="263"/>
                  </a:cubicBezTo>
                  <a:cubicBezTo>
                    <a:pt x="795" y="277"/>
                    <a:pt x="776" y="268"/>
                    <a:pt x="807" y="288"/>
                  </a:cubicBezTo>
                  <a:cubicBezTo>
                    <a:pt x="821" y="333"/>
                    <a:pt x="824" y="361"/>
                    <a:pt x="781" y="391"/>
                  </a:cubicBezTo>
                  <a:cubicBezTo>
                    <a:pt x="779" y="397"/>
                    <a:pt x="780" y="405"/>
                    <a:pt x="775" y="410"/>
                  </a:cubicBezTo>
                  <a:cubicBezTo>
                    <a:pt x="764" y="421"/>
                    <a:pt x="736" y="435"/>
                    <a:pt x="736" y="435"/>
                  </a:cubicBezTo>
                  <a:cubicBezTo>
                    <a:pt x="732" y="442"/>
                    <a:pt x="729" y="449"/>
                    <a:pt x="723" y="455"/>
                  </a:cubicBezTo>
                  <a:cubicBezTo>
                    <a:pt x="718" y="460"/>
                    <a:pt x="709" y="461"/>
                    <a:pt x="704" y="467"/>
                  </a:cubicBezTo>
                  <a:cubicBezTo>
                    <a:pt x="662" y="516"/>
                    <a:pt x="700" y="500"/>
                    <a:pt x="659" y="512"/>
                  </a:cubicBezTo>
                  <a:cubicBezTo>
                    <a:pt x="648" y="510"/>
                    <a:pt x="635" y="514"/>
                    <a:pt x="627" y="506"/>
                  </a:cubicBezTo>
                  <a:cubicBezTo>
                    <a:pt x="613" y="491"/>
                    <a:pt x="623" y="462"/>
                    <a:pt x="608" y="448"/>
                  </a:cubicBezTo>
                  <a:cubicBezTo>
                    <a:pt x="587" y="428"/>
                    <a:pt x="574" y="424"/>
                    <a:pt x="551" y="416"/>
                  </a:cubicBezTo>
                  <a:cubicBezTo>
                    <a:pt x="509" y="422"/>
                    <a:pt x="486" y="415"/>
                    <a:pt x="474" y="455"/>
                  </a:cubicBezTo>
                  <a:cubicBezTo>
                    <a:pt x="483" y="510"/>
                    <a:pt x="497" y="528"/>
                    <a:pt x="551" y="544"/>
                  </a:cubicBezTo>
                  <a:cubicBezTo>
                    <a:pt x="573" y="559"/>
                    <a:pt x="587" y="573"/>
                    <a:pt x="602" y="595"/>
                  </a:cubicBezTo>
                  <a:cubicBezTo>
                    <a:pt x="610" y="623"/>
                    <a:pt x="624" y="645"/>
                    <a:pt x="634" y="672"/>
                  </a:cubicBezTo>
                  <a:cubicBezTo>
                    <a:pt x="628" y="709"/>
                    <a:pt x="620" y="740"/>
                    <a:pt x="608" y="775"/>
                  </a:cubicBezTo>
                  <a:cubicBezTo>
                    <a:pt x="603" y="789"/>
                    <a:pt x="570" y="800"/>
                    <a:pt x="570" y="800"/>
                  </a:cubicBezTo>
                  <a:cubicBezTo>
                    <a:pt x="545" y="794"/>
                    <a:pt x="528" y="789"/>
                    <a:pt x="506" y="775"/>
                  </a:cubicBezTo>
                  <a:cubicBezTo>
                    <a:pt x="485" y="743"/>
                    <a:pt x="501" y="758"/>
                    <a:pt x="455" y="743"/>
                  </a:cubicBezTo>
                  <a:cubicBezTo>
                    <a:pt x="442" y="739"/>
                    <a:pt x="416" y="730"/>
                    <a:pt x="416" y="730"/>
                  </a:cubicBezTo>
                  <a:cubicBezTo>
                    <a:pt x="376" y="735"/>
                    <a:pt x="361" y="731"/>
                    <a:pt x="339" y="762"/>
                  </a:cubicBezTo>
                  <a:cubicBezTo>
                    <a:pt x="329" y="823"/>
                    <a:pt x="319" y="810"/>
                    <a:pt x="275" y="839"/>
                  </a:cubicBezTo>
                  <a:cubicBezTo>
                    <a:pt x="260" y="863"/>
                    <a:pt x="249" y="862"/>
                    <a:pt x="224" y="871"/>
                  </a:cubicBezTo>
                  <a:cubicBezTo>
                    <a:pt x="158" y="862"/>
                    <a:pt x="188" y="873"/>
                    <a:pt x="135" y="839"/>
                  </a:cubicBezTo>
                  <a:cubicBezTo>
                    <a:pt x="128" y="835"/>
                    <a:pt x="115" y="826"/>
                    <a:pt x="115" y="826"/>
                  </a:cubicBezTo>
                  <a:cubicBezTo>
                    <a:pt x="86" y="781"/>
                    <a:pt x="95" y="801"/>
                    <a:pt x="83" y="768"/>
                  </a:cubicBezTo>
                  <a:cubicBezTo>
                    <a:pt x="85" y="760"/>
                    <a:pt x="85" y="750"/>
                    <a:pt x="90" y="743"/>
                  </a:cubicBezTo>
                  <a:cubicBezTo>
                    <a:pt x="92" y="741"/>
                    <a:pt x="126" y="731"/>
                    <a:pt x="128" y="730"/>
                  </a:cubicBezTo>
                  <a:cubicBezTo>
                    <a:pt x="155" y="721"/>
                    <a:pt x="182" y="707"/>
                    <a:pt x="205" y="691"/>
                  </a:cubicBezTo>
                  <a:cubicBezTo>
                    <a:pt x="213" y="666"/>
                    <a:pt x="220" y="617"/>
                    <a:pt x="192" y="602"/>
                  </a:cubicBezTo>
                  <a:cubicBezTo>
                    <a:pt x="157" y="583"/>
                    <a:pt x="85" y="574"/>
                    <a:pt x="45" y="563"/>
                  </a:cubicBezTo>
                  <a:cubicBezTo>
                    <a:pt x="0" y="498"/>
                    <a:pt x="53" y="425"/>
                    <a:pt x="103" y="378"/>
                  </a:cubicBezTo>
                  <a:cubicBezTo>
                    <a:pt x="144" y="391"/>
                    <a:pt x="101" y="373"/>
                    <a:pt x="135" y="403"/>
                  </a:cubicBezTo>
                  <a:cubicBezTo>
                    <a:pt x="162" y="427"/>
                    <a:pt x="180" y="430"/>
                    <a:pt x="211" y="442"/>
                  </a:cubicBezTo>
                  <a:cubicBezTo>
                    <a:pt x="245" y="437"/>
                    <a:pt x="274" y="439"/>
                    <a:pt x="301" y="416"/>
                  </a:cubicBezTo>
                  <a:cubicBezTo>
                    <a:pt x="320" y="400"/>
                    <a:pt x="346" y="359"/>
                    <a:pt x="346" y="359"/>
                  </a:cubicBezTo>
                  <a:cubicBezTo>
                    <a:pt x="340" y="273"/>
                    <a:pt x="364" y="257"/>
                    <a:pt x="301" y="237"/>
                  </a:cubicBezTo>
                  <a:cubicBezTo>
                    <a:pt x="190" y="250"/>
                    <a:pt x="288" y="231"/>
                    <a:pt x="231" y="256"/>
                  </a:cubicBezTo>
                  <a:cubicBezTo>
                    <a:pt x="218" y="262"/>
                    <a:pt x="192" y="269"/>
                    <a:pt x="192" y="269"/>
                  </a:cubicBezTo>
                  <a:cubicBezTo>
                    <a:pt x="177" y="267"/>
                    <a:pt x="160" y="270"/>
                    <a:pt x="147" y="263"/>
                  </a:cubicBezTo>
                  <a:cubicBezTo>
                    <a:pt x="141" y="260"/>
                    <a:pt x="141" y="250"/>
                    <a:pt x="141" y="243"/>
                  </a:cubicBezTo>
                  <a:cubicBezTo>
                    <a:pt x="141" y="172"/>
                    <a:pt x="141" y="95"/>
                    <a:pt x="218" y="71"/>
                  </a:cubicBezTo>
                  <a:cubicBezTo>
                    <a:pt x="242" y="75"/>
                    <a:pt x="273" y="78"/>
                    <a:pt x="295" y="90"/>
                  </a:cubicBezTo>
                  <a:cubicBezTo>
                    <a:pt x="308" y="97"/>
                    <a:pt x="333" y="115"/>
                    <a:pt x="333" y="115"/>
                  </a:cubicBezTo>
                  <a:cubicBezTo>
                    <a:pt x="358" y="153"/>
                    <a:pt x="332" y="122"/>
                    <a:pt x="365" y="141"/>
                  </a:cubicBezTo>
                  <a:cubicBezTo>
                    <a:pt x="378" y="149"/>
                    <a:pt x="403" y="167"/>
                    <a:pt x="403" y="167"/>
                  </a:cubicBezTo>
                  <a:cubicBezTo>
                    <a:pt x="424" y="165"/>
                    <a:pt x="447" y="167"/>
                    <a:pt x="467" y="160"/>
                  </a:cubicBezTo>
                  <a:cubicBezTo>
                    <a:pt x="473" y="158"/>
                    <a:pt x="474" y="148"/>
                    <a:pt x="474" y="141"/>
                  </a:cubicBezTo>
                  <a:cubicBezTo>
                    <a:pt x="474" y="86"/>
                    <a:pt x="455" y="54"/>
                    <a:pt x="455" y="7"/>
                  </a:cubicBezTo>
                </a:path>
              </a:pathLst>
            </a:custGeom>
            <a:solidFill>
              <a:srgbClr val="FF0000">
                <a:alpha val="3686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Text Box 117"/>
            <p:cNvSpPr txBox="1">
              <a:spLocks noChangeArrowheads="1"/>
            </p:cNvSpPr>
            <p:nvPr/>
          </p:nvSpPr>
          <p:spPr bwMode="auto">
            <a:xfrm>
              <a:off x="1311517" y="4195575"/>
              <a:ext cx="183721" cy="366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GB" b="1">
                <a:solidFill>
                  <a:srgbClr val="000066"/>
                </a:solidFill>
                <a:latin typeface="Comic Sans MS" pitchFamily="66" charset="0"/>
              </a:endParaRPr>
            </a:p>
          </p:txBody>
        </p:sp>
      </p:grpSp>
      <p:sp>
        <p:nvSpPr>
          <p:cNvPr id="7177" name="Text Box 22"/>
          <p:cNvSpPr txBox="1">
            <a:spLocks noChangeArrowheads="1"/>
          </p:cNvSpPr>
          <p:nvPr/>
        </p:nvSpPr>
        <p:spPr bwMode="auto">
          <a:xfrm>
            <a:off x="1373188" y="1057275"/>
            <a:ext cx="71374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….in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most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labs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multigene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assembly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a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bottleneck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in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the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development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of new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complex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plant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4113" y="3221038"/>
            <a:ext cx="1538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42" name="61 Grupo"/>
          <p:cNvGrpSpPr>
            <a:grpSpLocks/>
          </p:cNvGrpSpPr>
          <p:nvPr/>
        </p:nvGrpSpPr>
        <p:grpSpPr bwMode="auto">
          <a:xfrm>
            <a:off x="1692275" y="2276475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5843" name="79 CuadroTexto"/>
          <p:cNvSpPr txBox="1">
            <a:spLocks noChangeArrowheads="1"/>
          </p:cNvSpPr>
          <p:nvPr/>
        </p:nvSpPr>
        <p:spPr bwMode="auto">
          <a:xfrm>
            <a:off x="455613" y="1103313"/>
            <a:ext cx="8201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>
                <a:solidFill>
                  <a:srgbClr val="002060"/>
                </a:solidFill>
                <a:latin typeface="Calibri" pitchFamily="34" charset="0"/>
              </a:rPr>
              <a:t>Each destination plasmid performs a different “braid twist” </a:t>
            </a:r>
          </a:p>
        </p:txBody>
      </p:sp>
      <p:grpSp>
        <p:nvGrpSpPr>
          <p:cNvPr id="3" name="75 Grupo"/>
          <p:cNvGrpSpPr>
            <a:grpSpLocks/>
          </p:cNvGrpSpPr>
          <p:nvPr/>
        </p:nvGrpSpPr>
        <p:grpSpPr bwMode="auto">
          <a:xfrm>
            <a:off x="1293813" y="2794000"/>
            <a:ext cx="776287" cy="555625"/>
            <a:chOff x="1182423" y="2915920"/>
            <a:chExt cx="775396" cy="555674"/>
          </a:xfrm>
        </p:grpSpPr>
        <p:sp>
          <p:nvSpPr>
            <p:cNvPr id="67" name="66 Cheurón"/>
            <p:cNvSpPr/>
            <p:nvPr/>
          </p:nvSpPr>
          <p:spPr>
            <a:xfrm>
              <a:off x="1182423" y="323400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8" name="67 Cheurón"/>
            <p:cNvSpPr/>
            <p:nvPr/>
          </p:nvSpPr>
          <p:spPr>
            <a:xfrm>
              <a:off x="1407538" y="323400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69" name="68 Cheurón"/>
            <p:cNvSpPr/>
            <p:nvPr/>
          </p:nvSpPr>
          <p:spPr>
            <a:xfrm>
              <a:off x="1632653" y="323400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5879" name="72 CuadroTexto"/>
            <p:cNvSpPr txBox="1">
              <a:spLocks noChangeArrowheads="1"/>
            </p:cNvSpPr>
            <p:nvPr/>
          </p:nvSpPr>
          <p:spPr bwMode="auto">
            <a:xfrm>
              <a:off x="1250950" y="291592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TU1</a:t>
              </a:r>
            </a:p>
          </p:txBody>
        </p:sp>
      </p:grpSp>
      <p:grpSp>
        <p:nvGrpSpPr>
          <p:cNvPr id="4" name="74 Grupo"/>
          <p:cNvGrpSpPr>
            <a:grpSpLocks/>
          </p:cNvGrpSpPr>
          <p:nvPr/>
        </p:nvGrpSpPr>
        <p:grpSpPr bwMode="auto">
          <a:xfrm>
            <a:off x="1425575" y="4445000"/>
            <a:ext cx="776288" cy="517525"/>
            <a:chOff x="1192583" y="3753386"/>
            <a:chExt cx="775396" cy="518308"/>
          </a:xfrm>
        </p:grpSpPr>
        <p:sp>
          <p:nvSpPr>
            <p:cNvPr id="70" name="69 Cheurón"/>
            <p:cNvSpPr/>
            <p:nvPr/>
          </p:nvSpPr>
          <p:spPr>
            <a:xfrm>
              <a:off x="1192583" y="403410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71" name="70 Cheurón"/>
            <p:cNvSpPr/>
            <p:nvPr/>
          </p:nvSpPr>
          <p:spPr>
            <a:xfrm>
              <a:off x="1417698" y="403410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72" name="71 Cheurón"/>
            <p:cNvSpPr/>
            <p:nvPr/>
          </p:nvSpPr>
          <p:spPr>
            <a:xfrm>
              <a:off x="1642813" y="403410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5869" name="73 CuadroTexto"/>
            <p:cNvSpPr txBox="1">
              <a:spLocks noChangeArrowheads="1"/>
            </p:cNvSpPr>
            <p:nvPr/>
          </p:nvSpPr>
          <p:spPr bwMode="auto">
            <a:xfrm>
              <a:off x="1250950" y="3753386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TU2</a:t>
              </a:r>
            </a:p>
          </p:txBody>
        </p:sp>
      </p:grpSp>
      <p:sp>
        <p:nvSpPr>
          <p:cNvPr id="93" name="92 Rectángulo redondeado"/>
          <p:cNvSpPr/>
          <p:nvPr/>
        </p:nvSpPr>
        <p:spPr>
          <a:xfrm>
            <a:off x="5005388" y="2133600"/>
            <a:ext cx="1366837" cy="35877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94" name="93 Rectángulo redondeado"/>
          <p:cNvSpPr/>
          <p:nvPr/>
        </p:nvSpPr>
        <p:spPr>
          <a:xfrm>
            <a:off x="5148858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95" name="94 Rectángulo redondeado"/>
          <p:cNvSpPr/>
          <p:nvPr/>
        </p:nvSpPr>
        <p:spPr>
          <a:xfrm>
            <a:off x="6084962" y="1988840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96" name="95 Elipse"/>
          <p:cNvSpPr/>
          <p:nvPr/>
        </p:nvSpPr>
        <p:spPr>
          <a:xfrm>
            <a:off x="543689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7" name="96 Elipse"/>
          <p:cNvSpPr/>
          <p:nvPr/>
        </p:nvSpPr>
        <p:spPr>
          <a:xfrm>
            <a:off x="5796930" y="198884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98" name="97 Rectángulo redondeado"/>
          <p:cNvSpPr/>
          <p:nvPr/>
        </p:nvSpPr>
        <p:spPr>
          <a:xfrm>
            <a:off x="5652914" y="198884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99" name="98 Conector recto de flecha"/>
          <p:cNvCxnSpPr/>
          <p:nvPr/>
        </p:nvCxnSpPr>
        <p:spPr>
          <a:xfrm rot="5400000">
            <a:off x="5472906" y="2743994"/>
            <a:ext cx="504825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1185070" y="3129668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28" name="27 Elipse"/>
          <p:cNvSpPr/>
          <p:nvPr/>
        </p:nvSpPr>
        <p:spPr>
          <a:xfrm>
            <a:off x="1915734" y="3127416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29" name="28 Elipse"/>
          <p:cNvSpPr/>
          <p:nvPr/>
        </p:nvSpPr>
        <p:spPr>
          <a:xfrm>
            <a:off x="1315046" y="4745648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30" name="29 Elipse"/>
          <p:cNvSpPr/>
          <p:nvPr/>
        </p:nvSpPr>
        <p:spPr>
          <a:xfrm>
            <a:off x="2045710" y="4736672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es-E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7845443" y="3013595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8" name="37 Rectángulo redondeado"/>
          <p:cNvSpPr/>
          <p:nvPr/>
        </p:nvSpPr>
        <p:spPr>
          <a:xfrm>
            <a:off x="6620990" y="3018851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s-E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 0.02777 C 0.05938 0.025 0.06303 0.02453 0.06615 0.01643 C 0.06771 0.00833 0.07014 -0.00116 0.075 -0.00371 C 0.08386 -0.01829 0.10261 -0.01505 0.11285 -0.01667 C 0.11962 -0.02431 0.1257 -0.0294 0.13386 -0.03125 C 0.15261 -0.04144 0.14341 -0.03866 0.175 -0.03658 C 0.18698 -0.03357 0.19844 -0.03102 0.21059 -0.0294 C 0.21928 -0.02431 0.2257 -0.02315 0.23507 -0.02199 C 0.24914 -0.0125 0.26337 -0.01227 0.2783 -0.01111 C 0.28924 -0.00625 0.30087 -0.01204 0.31164 -0.00533 C 0.33073 -0.00648 0.34393 -0.00996 0.36164 -0.01273 C 0.37848 -0.02199 0.35799 -0.01204 0.39289 -0.01829 C 0.3948 -0.01852 0.39671 -0.02061 0.39844 -0.02199 C 0.39966 -0.02292 0.40035 -0.02547 0.40174 -0.0257 C 0.41337 -0.02801 0.42553 -0.02824 0.43733 -0.0294 C 0.48212 -0.02778 0.47882 -0.0257 0.50834 -0.02199 C 0.52066 -0.01829 0.53125 -0.01019 0.54393 -0.00741 C 0.55313 -0.00162 0.56337 -0.00417 0.57275 -0.00903 C 0.58021 -0.01713 0.58733 -0.00903 0.59497 -0.00903 " pathEditMode="relative" rAng="0" ptsTypes="ffffffffffffffffff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" y="-3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C 0.01164 -0.00185 0.01094 -0.00255 0.01945 -0.00648 C 0.02709 -0.0213 0.01528 -0.00069 0.02622 -0.01227 C 0.02709 -0.01319 0.02674 -0.01551 0.02743 -0.0169 C 0.02865 -0.01921 0.03056 -0.0206 0.03195 -0.02269 C 0.03594 -0.03657 0.02865 -0.01505 0.03907 -0.0287 C 0.04063 -0.03056 0.03959 -0.03333 0.04011 -0.03611 C 0.0415 -0.04213 0.04271 -0.04792 0.04497 -0.0537 C 0.04653 -0.06181 0.04809 -0.06782 0.054 -0.07107 C 0.06059 -0.08009 0.06389 -0.09329 0.0691 -0.1037 C 0.07188 -0.1088 0.0698 -0.11644 0.07257 -0.1213 C 0.07657 -0.12894 0.07882 -0.12963 0.08403 -0.1331 C 0.08594 -0.13634 0.09028 -0.15093 0.09115 -0.15208 C 0.09254 -0.15324 0.09427 -0.15324 0.09566 -0.1537 C 0.09618 -0.15556 0.09566 -0.15857 0.09705 -0.15972 C 0.09844 -0.16111 0.10087 -0.16042 0.10261 -0.16111 C 0.11042 -0.16482 0.11754 -0.17037 0.12587 -0.17292 C 0.13438 -0.18032 0.13664 -0.17824 0.14566 -0.1831 C 0.16181 -0.19213 0.14028 -0.18079 0.15348 -0.18912 C 0.15816 -0.1919 0.16389 -0.19213 0.16875 -0.19491 C 0.17605 -0.19884 0.19184 -0.20232 0.19184 -0.20208 C 0.19462 -0.20417 0.19705 -0.20694 0.19983 -0.20833 C 0.20903 -0.2125 0.21945 -0.21482 0.22865 -0.21852 C 0.24167 -0.22315 0.24948 -0.23218 0.26355 -0.23472 C 0.27292 -0.23843 0.28195 -0.24421 0.29132 -0.24792 C 0.29931 -0.25509 0.30868 -0.25764 0.31789 -0.26065 C 0.33386 -0.26065 0.34948 -0.26065 0.36546 -0.25995 C 0.3816 -0.25903 0.39688 -0.25278 0.41285 -0.25093 C 0.46754 -0.2331 0.63108 -0.24514 0.64115 -0.24514 " pathEditMode="relative" rAng="0" ptsTypes="ffffffffffffffffffffffffffffA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" y="-13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4113" y="3221038"/>
            <a:ext cx="1538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6" name="61 Grupo"/>
          <p:cNvGrpSpPr>
            <a:grpSpLocks/>
          </p:cNvGrpSpPr>
          <p:nvPr/>
        </p:nvGrpSpPr>
        <p:grpSpPr bwMode="auto">
          <a:xfrm>
            <a:off x="1692275" y="2276475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30" name="129 Rectángulo redondeado"/>
          <p:cNvSpPr/>
          <p:nvPr/>
        </p:nvSpPr>
        <p:spPr>
          <a:xfrm>
            <a:off x="2627313" y="2133600"/>
            <a:ext cx="1223962" cy="358775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pDGB_A12C</a:t>
            </a:r>
          </a:p>
        </p:txBody>
      </p:sp>
      <p:sp>
        <p:nvSpPr>
          <p:cNvPr id="131" name="130 Rectángulo redondeado"/>
          <p:cNvSpPr/>
          <p:nvPr/>
        </p:nvSpPr>
        <p:spPr>
          <a:xfrm>
            <a:off x="3059832" y="1988840"/>
            <a:ext cx="144016" cy="25202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2" name="131 Rectángulo redondeado"/>
          <p:cNvSpPr/>
          <p:nvPr/>
        </p:nvSpPr>
        <p:spPr>
          <a:xfrm>
            <a:off x="3347864" y="1988840"/>
            <a:ext cx="144016" cy="252028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33" name="132 Elipse"/>
          <p:cNvSpPr/>
          <p:nvPr/>
        </p:nvSpPr>
        <p:spPr>
          <a:xfrm>
            <a:off x="2771800" y="1988840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34" name="133 Elipse"/>
          <p:cNvSpPr/>
          <p:nvPr/>
        </p:nvSpPr>
        <p:spPr>
          <a:xfrm>
            <a:off x="3563888" y="1988840"/>
            <a:ext cx="216024" cy="21602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35" name="134 Rectángulo redondeado"/>
          <p:cNvSpPr/>
          <p:nvPr/>
        </p:nvSpPr>
        <p:spPr>
          <a:xfrm>
            <a:off x="3203848" y="1988840"/>
            <a:ext cx="144016" cy="2520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44" name="143 Conector recto de flecha"/>
          <p:cNvCxnSpPr/>
          <p:nvPr/>
        </p:nvCxnSpPr>
        <p:spPr>
          <a:xfrm rot="5400000">
            <a:off x="2413794" y="3428206"/>
            <a:ext cx="1727200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4" name="79 CuadroTexto"/>
          <p:cNvSpPr txBox="1">
            <a:spLocks noChangeArrowheads="1"/>
          </p:cNvSpPr>
          <p:nvPr/>
        </p:nvSpPr>
        <p:spPr bwMode="auto">
          <a:xfrm>
            <a:off x="420688" y="1090613"/>
            <a:ext cx="872331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200">
                <a:solidFill>
                  <a:srgbClr val="002060"/>
                </a:solidFill>
                <a:latin typeface="Calibri" pitchFamily="34" charset="0"/>
              </a:rPr>
              <a:t>In each “Braid twist” 2 composite parts are assembled  together </a:t>
            </a:r>
          </a:p>
        </p:txBody>
      </p:sp>
      <p:grpSp>
        <p:nvGrpSpPr>
          <p:cNvPr id="3" name="61 Grupo"/>
          <p:cNvGrpSpPr>
            <a:grpSpLocks/>
          </p:cNvGrpSpPr>
          <p:nvPr/>
        </p:nvGrpSpPr>
        <p:grpSpPr bwMode="auto">
          <a:xfrm>
            <a:off x="6754813" y="4237038"/>
            <a:ext cx="835025" cy="615950"/>
            <a:chOff x="6755243" y="4236720"/>
            <a:chExt cx="834277" cy="615553"/>
          </a:xfrm>
        </p:grpSpPr>
        <p:grpSp>
          <p:nvGrpSpPr>
            <p:cNvPr id="36904" name="90 Grupo"/>
            <p:cNvGrpSpPr>
              <a:grpSpLocks/>
            </p:cNvGrpSpPr>
            <p:nvPr/>
          </p:nvGrpSpPr>
          <p:grpSpPr bwMode="auto">
            <a:xfrm>
              <a:off x="6755243" y="4533902"/>
              <a:ext cx="834277" cy="241298"/>
              <a:chOff x="7110843" y="4686302"/>
              <a:chExt cx="478677" cy="213360"/>
            </a:xfrm>
          </p:grpSpPr>
          <p:sp>
            <p:nvSpPr>
              <p:cNvPr id="88" name="87 Cheurón"/>
              <p:cNvSpPr/>
              <p:nvPr/>
            </p:nvSpPr>
            <p:spPr>
              <a:xfrm>
                <a:off x="7110843" y="4686302"/>
                <a:ext cx="226300" cy="213360"/>
              </a:xfrm>
              <a:prstGeom prst="chevron">
                <a:avLst/>
              </a:prstGeom>
              <a:solidFill>
                <a:srgbClr val="CCCC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88 Cheurón"/>
              <p:cNvSpPr/>
              <p:nvPr/>
            </p:nvSpPr>
            <p:spPr>
              <a:xfrm>
                <a:off x="7237032" y="4686302"/>
                <a:ext cx="226300" cy="213360"/>
              </a:xfrm>
              <a:prstGeom prst="chevron">
                <a:avLst/>
              </a:prstGeom>
              <a:solidFill>
                <a:srgbClr val="CCCC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89 Cheurón"/>
              <p:cNvSpPr/>
              <p:nvPr/>
            </p:nvSpPr>
            <p:spPr>
              <a:xfrm>
                <a:off x="7363220" y="4686302"/>
                <a:ext cx="226300" cy="213360"/>
              </a:xfrm>
              <a:prstGeom prst="chevron">
                <a:avLst/>
              </a:prstGeom>
              <a:solidFill>
                <a:srgbClr val="CCCC0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905" name="91 CuadroTexto"/>
            <p:cNvSpPr txBox="1">
              <a:spLocks noChangeArrowheads="1"/>
            </p:cNvSpPr>
            <p:nvPr/>
          </p:nvSpPr>
          <p:spPr bwMode="auto">
            <a:xfrm>
              <a:off x="6888480" y="4236720"/>
              <a:ext cx="57099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TU3</a:t>
              </a:r>
            </a:p>
            <a:p>
              <a:endParaRPr lang="es-ES"/>
            </a:p>
          </p:txBody>
        </p:sp>
      </p:grpSp>
      <p:grpSp>
        <p:nvGrpSpPr>
          <p:cNvPr id="5" name="60 Grupo"/>
          <p:cNvGrpSpPr>
            <a:grpSpLocks/>
          </p:cNvGrpSpPr>
          <p:nvPr/>
        </p:nvGrpSpPr>
        <p:grpSpPr bwMode="auto">
          <a:xfrm>
            <a:off x="6607175" y="2632075"/>
            <a:ext cx="1446213" cy="555625"/>
            <a:chOff x="7075223" y="2926080"/>
            <a:chExt cx="1445956" cy="555674"/>
          </a:xfrm>
        </p:grpSpPr>
        <p:sp>
          <p:nvSpPr>
            <p:cNvPr id="53" name="52 Cheurón"/>
            <p:cNvSpPr/>
            <p:nvPr/>
          </p:nvSpPr>
          <p:spPr>
            <a:xfrm>
              <a:off x="7075223" y="324416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53 Cheurón"/>
            <p:cNvSpPr/>
            <p:nvPr/>
          </p:nvSpPr>
          <p:spPr>
            <a:xfrm>
              <a:off x="7300338" y="324416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5" name="54 Cheurón"/>
            <p:cNvSpPr/>
            <p:nvPr/>
          </p:nvSpPr>
          <p:spPr>
            <a:xfrm>
              <a:off x="7525453" y="3244166"/>
              <a:ext cx="325166" cy="237588"/>
            </a:xfrm>
            <a:prstGeom prst="chevro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6893" name="55 CuadroTexto"/>
            <p:cNvSpPr txBox="1">
              <a:spLocks noChangeArrowheads="1"/>
            </p:cNvSpPr>
            <p:nvPr/>
          </p:nvSpPr>
          <p:spPr bwMode="auto">
            <a:xfrm>
              <a:off x="7143750" y="292608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TU1</a:t>
              </a:r>
            </a:p>
          </p:txBody>
        </p:sp>
        <p:sp>
          <p:nvSpPr>
            <p:cNvPr id="57" name="56 Cheurón"/>
            <p:cNvSpPr/>
            <p:nvPr/>
          </p:nvSpPr>
          <p:spPr>
            <a:xfrm>
              <a:off x="7745783" y="324162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8" name="57 Cheurón"/>
            <p:cNvSpPr/>
            <p:nvPr/>
          </p:nvSpPr>
          <p:spPr>
            <a:xfrm>
              <a:off x="7970898" y="324162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9" name="58 Cheurón"/>
            <p:cNvSpPr/>
            <p:nvPr/>
          </p:nvSpPr>
          <p:spPr>
            <a:xfrm>
              <a:off x="8196013" y="3241626"/>
              <a:ext cx="325166" cy="237588"/>
            </a:xfrm>
            <a:prstGeom prst="chevr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6903" name="59 CuadroTexto"/>
            <p:cNvSpPr txBox="1">
              <a:spLocks noChangeArrowheads="1"/>
            </p:cNvSpPr>
            <p:nvPr/>
          </p:nvSpPr>
          <p:spPr bwMode="auto">
            <a:xfrm>
              <a:off x="7783830" y="2930426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TU2</a:t>
              </a:r>
            </a:p>
          </p:txBody>
        </p:sp>
      </p:grp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32" name="31 Rectángulo redondeado"/>
          <p:cNvSpPr/>
          <p:nvPr/>
        </p:nvSpPr>
        <p:spPr>
          <a:xfrm>
            <a:off x="8034623" y="2950535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6547420" y="2955791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s-E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6536899" y="4553362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7556402" y="4563873"/>
            <a:ext cx="216024" cy="21418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7" name="36 Elipse"/>
          <p:cNvSpPr/>
          <p:nvPr/>
        </p:nvSpPr>
        <p:spPr>
          <a:xfrm>
            <a:off x="2265908" y="2855920"/>
            <a:ext cx="216024" cy="21602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38" name="37 Elipse"/>
          <p:cNvSpPr/>
          <p:nvPr/>
        </p:nvSpPr>
        <p:spPr>
          <a:xfrm>
            <a:off x="97010" y="2855920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34 0.02685 C -0.08576 0.0324 -0.08576 0.04259 -0.09132 0.04791 C -0.09566 0.05671 -0.09809 0.06666 -0.10208 0.07546 C -0.10312 0.07708 -0.10347 0.08263 -0.10416 0.08472 C -0.10607 0.08958 -0.11284 0.09537 -0.11284 0.0956 C -0.11545 0.10231 -0.11805 0.10324 -0.12274 0.1074 C -0.12569 0.11365 -0.13021 0.11851 -0.13472 0.12291 C -0.13975 0.13726 -0.1335 0.12291 -0.13975 0.13032 C -0.14375 0.13518 -0.14218 0.13657 -0.14861 0.13935 C -0.15191 0.14282 -0.15486 0.14699 -0.15816 0.15 C -0.16076 0.15254 -0.16684 0.15625 -0.16684 0.15671 C -0.16875 0.16388 -0.17222 0.16388 -0.17743 0.16527 C -0.17864 0.16759 -0.17934 0.1699 -0.18107 0.17152 C -0.18298 0.17314 -0.18732 0.1743 -0.18732 0.17453 C -0.19045 0.18055 -0.19184 0.18333 -0.19705 0.18495 C -0.20017 0.19236 -0.20521 0.19143 -0.21111 0.19259 C -0.21892 0.19675 -0.22656 0.20069 -0.23489 0.20324 C -0.23871 0.20625 -0.24271 0.20787 -0.24687 0.21111 C -0.25052 0.21412 -0.25347 0.21828 -0.25729 0.22175 C -0.26041 0.22407 -0.26718 0.22754 -0.26718 0.22777 C -0.27274 0.2331 -0.27968 0.23611 -0.28455 0.24282 C -0.28646 0.25185 -0.28368 0.24467 -0.28889 0.24907 C -0.2901 0.25023 -0.2908 0.25208 -0.29184 0.25347 C -0.29288 0.25486 -0.29392 0.25578 -0.29514 0.25671 C -0.30295 0.26296 -0.31111 0.26319 -0.31996 0.26435 C -0.33541 0.26851 -0.34531 0.26412 -0.35885 0.25972 C -0.36753 0.25138 -0.37673 0.25092 -0.3868 0.24745 C -0.39166 0.24421 -0.39409 0.24143 -0.39982 0.24004 C -0.40399 0.23588 -0.40833 0.23564 -0.41267 0.2324 C -0.41771 0.22847 -0.421 0.22314 -0.42552 0.21851 C -0.42639 0.2155 -0.42621 0.21203 -0.4276 0.20949 C -0.42847 0.20833 -0.42986 0.20856 -0.4309 0.20787 C -0.43663 0.2037 -0.44305 0.19861 -0.4493 0.19583 C -0.45399 0.19074 -0.46093 0.18611 -0.46545 0.18032 C -0.47587 0.16828 -0.4625 0.18333 -0.47083 0.17152 C -0.47587 0.16435 -0.48264 0.15902 -0.48819 0.15324 C -0.49184 0.1493 -0.49288 0.14444 -0.4967 0.14097 C -0.5 0.13449 -0.49965 0.1324 -0.50434 0.12708 C -0.50538 0.12199 -0.50729 0.1118 -0.5085 0.1074 C -0.50955 0.10416 -0.51284 0.09838 -0.51284 0.09861 C -0.5151 0.08541 -0.51198 0.09907 -0.5184 0.08773 C -0.51962 0.08564 -0.52187 0.07638 -0.52361 0.07245 C -0.52517 0.06574 -0.52899 0.05972 -0.53333 0.05578 C -0.53472 0.05023 -0.54097 0.04213 -0.54097 0.04236 C -0.54132 0.0405 -0.54132 0.03842 -0.54218 0.03726 C -0.54444 0.03402 -0.55798 0.02685 -0.56232 0.025 C -0.57639 0.01203 -0.59028 0.01041 -0.60677 0.00856 C -0.61718 0.003 -0.62569 0.00393 -0.63802 0.00231 C -0.6651 -0.00857 -0.63541 -0.00348 -0.69705 -0.00348 " pathEditMode="relative" rAng="0" ptsTypes="ffffffffffffffffffffffffffffffffffffffffffffffffA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" y="10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16667E-6 -1.48148E-6 C -0.00139 -0.00671 -0.00121 -0.00926 -0.00556 -0.01319 C -0.00799 -0.01296 -0.02395 -0.01227 -0.029 -0.01018 C -0.03872 -0.00625 -0.03993 0.01019 -0.04999 0.01343 C -0.05747 0.02709 -0.075 0.02778 -0.08664 0.02963 C -0.1349 0.02848 -0.18316 0.02848 -0.23108 0.02223 C -0.23837 0.01922 -0.24844 0.01088 -0.25556 0.01042 C -0.26181 0.00996 -0.26823 0.00949 -0.27448 0.00903 C -0.28559 0.00301 -0.29757 0.00116 -0.30886 -0.0044 C -0.31094 -0.00717 -0.31355 -0.00902 -0.31563 -0.0118 C -0.31684 -0.01342 -0.31737 -0.01643 -0.31893 -0.01759 C -0.32344 -0.0206 -0.32865 -0.02037 -0.33334 -0.02222 C -0.3349 -0.02407 -0.33612 -0.02662 -0.33785 -0.02801 C -0.34497 -0.03402 -0.33976 -0.02384 -0.34671 -0.03402 C -0.34844 -0.03657 -0.34966 -0.03981 -0.35122 -0.04282 C -0.354 -0.04838 -0.36407 -0.05555 -0.36893 -0.05764 C -0.37674 -0.06481 -0.37292 -0.06296 -0.38004 -0.06504 C -0.38351 -0.06805 -0.38733 -0.07176 -0.39115 -0.07407 C -0.39393 -0.07592 -0.4 -0.07847 -0.4 -0.07847 C -0.40539 -0.08773 -0.40174 -0.0831 -0.41233 -0.09027 C -0.41771 -0.09375 -0.42101 -0.09977 -0.42674 -0.10208 C -0.43212 -0.10694 -0.42917 -0.1081 -0.43559 -0.1125 C -0.43993 -0.12106 -0.4382 -0.12384 -0.44445 -0.13032 C -0.44688 -0.1368 -0.45018 -0.14421 -0.45452 -0.14815 C -0.45591 -0.15393 -0.45556 -0.15648 -0.46007 -0.15833 C -0.46268 -0.16365 -0.46441 -0.1669 -0.46893 -0.16875 C -0.46997 -0.17014 -0.47101 -0.17199 -0.47223 -0.17315 C -0.47396 -0.175 -0.47605 -0.17592 -0.47778 -0.17777 C -0.48264 -0.18333 -0.48403 -0.19004 -0.49011 -0.19398 C -0.49167 -0.20046 -0.49445 -0.20139 -0.49896 -0.2044 C -0.5007 -0.2118 -0.5033 -0.2118 -0.50886 -0.21319 C -0.51112 -0.21527 -0.51372 -0.21666 -0.51563 -0.21921 C -0.51667 -0.2206 -0.51771 -0.22245 -0.51893 -0.22361 C -0.52674 -0.23102 -0.52049 -0.22245 -0.52674 -0.22963 C -0.52796 -0.23102 -0.52882 -0.23287 -0.53004 -0.23402 C -0.53247 -0.23611 -0.53525 -0.2368 -0.53785 -0.23842 C -0.53941 -0.24514 -0.54306 -0.24514 -0.54775 -0.24722 C -0.55139 -0.24676 -0.55539 -0.24745 -0.55886 -0.24583 C -0.56007 -0.24537 -0.56007 -0.24259 -0.56112 -0.24143 C -0.56198 -0.24051 -0.56337 -0.24051 -0.56441 -0.23981 C -0.56528 -0.23912 -0.56598 -0.23796 -0.56667 -0.23703 " pathEditMode="relative" ptsTypes="ffffffffffffffffffffffffffffffffffffffff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4113" y="3221038"/>
            <a:ext cx="1538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890" name="61 Grupo"/>
          <p:cNvGrpSpPr>
            <a:grpSpLocks/>
          </p:cNvGrpSpPr>
          <p:nvPr/>
        </p:nvGrpSpPr>
        <p:grpSpPr bwMode="auto">
          <a:xfrm>
            <a:off x="1692275" y="2276475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37891" name="79 CuadroTexto"/>
          <p:cNvSpPr txBox="1">
            <a:spLocks noChangeArrowheads="1"/>
          </p:cNvSpPr>
          <p:nvPr/>
        </p:nvSpPr>
        <p:spPr bwMode="auto">
          <a:xfrm>
            <a:off x="327025" y="673100"/>
            <a:ext cx="84423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200">
                <a:solidFill>
                  <a:srgbClr val="002060"/>
                </a:solidFill>
                <a:latin typeface="Calibri" pitchFamily="34" charset="0"/>
              </a:rPr>
              <a:t>GoldenBraid assemblies are “reusable” and “ready to transform”</a:t>
            </a:r>
          </a:p>
        </p:txBody>
      </p:sp>
      <p:grpSp>
        <p:nvGrpSpPr>
          <p:cNvPr id="3" name="63 Grupo"/>
          <p:cNvGrpSpPr>
            <a:grpSpLocks/>
          </p:cNvGrpSpPr>
          <p:nvPr/>
        </p:nvGrpSpPr>
        <p:grpSpPr bwMode="auto">
          <a:xfrm>
            <a:off x="358775" y="2743200"/>
            <a:ext cx="2171700" cy="627063"/>
            <a:chOff x="237543" y="2895551"/>
            <a:chExt cx="2170377" cy="626794"/>
          </a:xfrm>
        </p:grpSpPr>
        <p:grpSp>
          <p:nvGrpSpPr>
            <p:cNvPr id="37924" name="61 Grupo"/>
            <p:cNvGrpSpPr>
              <a:grpSpLocks/>
            </p:cNvGrpSpPr>
            <p:nvPr/>
          </p:nvGrpSpPr>
          <p:grpSpPr bwMode="auto">
            <a:xfrm>
              <a:off x="1573643" y="2906792"/>
              <a:ext cx="834277" cy="615553"/>
              <a:chOff x="6755243" y="4236720"/>
              <a:chExt cx="834277" cy="615553"/>
            </a:xfrm>
          </p:grpSpPr>
          <p:grpSp>
            <p:nvGrpSpPr>
              <p:cNvPr id="37946" name="90 Grupo"/>
              <p:cNvGrpSpPr>
                <a:grpSpLocks/>
              </p:cNvGrpSpPr>
              <p:nvPr/>
            </p:nvGrpSpPr>
            <p:grpSpPr bwMode="auto">
              <a:xfrm>
                <a:off x="6755243" y="4533902"/>
                <a:ext cx="834277" cy="241298"/>
                <a:chOff x="7110843" y="4686302"/>
                <a:chExt cx="478677" cy="213360"/>
              </a:xfrm>
            </p:grpSpPr>
            <p:sp>
              <p:nvSpPr>
                <p:cNvPr id="88" name="87 Cheurón"/>
                <p:cNvSpPr/>
                <p:nvPr/>
              </p:nvSpPr>
              <p:spPr>
                <a:xfrm>
                  <a:off x="7110843" y="4686302"/>
                  <a:ext cx="226300" cy="213360"/>
                </a:xfrm>
                <a:prstGeom prst="chevron">
                  <a:avLst/>
                </a:prstGeom>
                <a:solidFill>
                  <a:srgbClr val="CCCC00"/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88 Cheurón"/>
                <p:cNvSpPr/>
                <p:nvPr/>
              </p:nvSpPr>
              <p:spPr>
                <a:xfrm>
                  <a:off x="7237032" y="4686302"/>
                  <a:ext cx="226300" cy="213360"/>
                </a:xfrm>
                <a:prstGeom prst="chevron">
                  <a:avLst/>
                </a:prstGeom>
                <a:solidFill>
                  <a:srgbClr val="CCCC00"/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89 Cheurón"/>
                <p:cNvSpPr/>
                <p:nvPr/>
              </p:nvSpPr>
              <p:spPr>
                <a:xfrm>
                  <a:off x="7363220" y="4686302"/>
                  <a:ext cx="226300" cy="213360"/>
                </a:xfrm>
                <a:prstGeom prst="chevron">
                  <a:avLst/>
                </a:prstGeom>
                <a:solidFill>
                  <a:srgbClr val="CCCC00"/>
                </a:solidFill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947" name="91 CuadroTexto"/>
              <p:cNvSpPr txBox="1">
                <a:spLocks noChangeArrowheads="1"/>
              </p:cNvSpPr>
              <p:nvPr/>
            </p:nvSpPr>
            <p:spPr bwMode="auto">
              <a:xfrm>
                <a:off x="6888480" y="4236720"/>
                <a:ext cx="570990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600">
                    <a:solidFill>
                      <a:srgbClr val="7030A0"/>
                    </a:solidFill>
                  </a:rPr>
                  <a:t>TU3</a:t>
                </a:r>
              </a:p>
              <a:p>
                <a:endParaRPr lang="es-ES"/>
              </a:p>
            </p:txBody>
          </p:sp>
        </p:grpSp>
        <p:grpSp>
          <p:nvGrpSpPr>
            <p:cNvPr id="37925" name="60 Grupo"/>
            <p:cNvGrpSpPr>
              <a:grpSpLocks/>
            </p:cNvGrpSpPr>
            <p:nvPr/>
          </p:nvGrpSpPr>
          <p:grpSpPr bwMode="auto">
            <a:xfrm>
              <a:off x="237543" y="2895551"/>
              <a:ext cx="1445956" cy="555674"/>
              <a:chOff x="7075223" y="2926080"/>
              <a:chExt cx="1445956" cy="555674"/>
            </a:xfrm>
          </p:grpSpPr>
          <p:sp>
            <p:nvSpPr>
              <p:cNvPr id="53" name="52 Cheurón"/>
              <p:cNvSpPr/>
              <p:nvPr/>
            </p:nvSpPr>
            <p:spPr>
              <a:xfrm>
                <a:off x="7075223" y="324416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53 Cheurón"/>
              <p:cNvSpPr/>
              <p:nvPr/>
            </p:nvSpPr>
            <p:spPr>
              <a:xfrm>
                <a:off x="7300338" y="324416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54 Cheurón"/>
              <p:cNvSpPr/>
              <p:nvPr/>
            </p:nvSpPr>
            <p:spPr>
              <a:xfrm>
                <a:off x="7525453" y="324416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37935" name="55 CuadroTexto"/>
              <p:cNvSpPr txBox="1">
                <a:spLocks noChangeArrowheads="1"/>
              </p:cNvSpPr>
              <p:nvPr/>
            </p:nvSpPr>
            <p:spPr bwMode="auto">
              <a:xfrm>
                <a:off x="7143750" y="2926080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600">
                    <a:solidFill>
                      <a:srgbClr val="7030A0"/>
                    </a:solidFill>
                  </a:rPr>
                  <a:t>TU1</a:t>
                </a:r>
              </a:p>
            </p:txBody>
          </p:sp>
          <p:sp>
            <p:nvSpPr>
              <p:cNvPr id="57" name="56 Cheurón"/>
              <p:cNvSpPr/>
              <p:nvPr/>
            </p:nvSpPr>
            <p:spPr>
              <a:xfrm>
                <a:off x="7745783" y="324162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57 Cheurón"/>
              <p:cNvSpPr/>
              <p:nvPr/>
            </p:nvSpPr>
            <p:spPr>
              <a:xfrm>
                <a:off x="7970898" y="324162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58 Cheurón"/>
              <p:cNvSpPr/>
              <p:nvPr/>
            </p:nvSpPr>
            <p:spPr>
              <a:xfrm>
                <a:off x="8196013" y="3241626"/>
                <a:ext cx="325166" cy="237588"/>
              </a:xfrm>
              <a:prstGeom prst="chevron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37945" name="59 CuadroTexto"/>
              <p:cNvSpPr txBox="1">
                <a:spLocks noChangeArrowheads="1"/>
              </p:cNvSpPr>
              <p:nvPr/>
            </p:nvSpPr>
            <p:spPr bwMode="auto">
              <a:xfrm>
                <a:off x="7783830" y="2930426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600">
                    <a:solidFill>
                      <a:srgbClr val="7030A0"/>
                    </a:solidFill>
                  </a:rPr>
                  <a:t>TU2</a:t>
                </a:r>
              </a:p>
            </p:txBody>
          </p:sp>
        </p:grpSp>
      </p:grpSp>
      <p:grpSp>
        <p:nvGrpSpPr>
          <p:cNvPr id="7" name="90 Grupo"/>
          <p:cNvGrpSpPr>
            <a:grpSpLocks/>
          </p:cNvGrpSpPr>
          <p:nvPr/>
        </p:nvGrpSpPr>
        <p:grpSpPr bwMode="auto">
          <a:xfrm>
            <a:off x="720725" y="4410075"/>
            <a:ext cx="1352550" cy="568325"/>
            <a:chOff x="721360" y="4409440"/>
            <a:chExt cx="1351280" cy="568960"/>
          </a:xfrm>
        </p:grpSpPr>
        <p:grpSp>
          <p:nvGrpSpPr>
            <p:cNvPr id="37912" name="373 Grupo"/>
            <p:cNvGrpSpPr>
              <a:grpSpLocks/>
            </p:cNvGrpSpPr>
            <p:nvPr/>
          </p:nvGrpSpPr>
          <p:grpSpPr bwMode="auto">
            <a:xfrm>
              <a:off x="721360" y="4716782"/>
              <a:ext cx="721360" cy="261618"/>
              <a:chOff x="1654923" y="4338320"/>
              <a:chExt cx="478677" cy="213360"/>
            </a:xfrm>
          </p:grpSpPr>
          <p:sp>
            <p:nvSpPr>
              <p:cNvPr id="80" name="79 Cheurón"/>
              <p:cNvSpPr/>
              <p:nvPr/>
            </p:nvSpPr>
            <p:spPr>
              <a:xfrm>
                <a:off x="1654923" y="4338320"/>
                <a:ext cx="226300" cy="213360"/>
              </a:xfrm>
              <a:prstGeom prst="chevron">
                <a:avLst/>
              </a:prstGeom>
              <a:solidFill>
                <a:srgbClr val="00206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80 Cheurón"/>
              <p:cNvSpPr/>
              <p:nvPr/>
            </p:nvSpPr>
            <p:spPr>
              <a:xfrm>
                <a:off x="1781112" y="4338320"/>
                <a:ext cx="226300" cy="213360"/>
              </a:xfrm>
              <a:prstGeom prst="chevron">
                <a:avLst/>
              </a:prstGeom>
              <a:solidFill>
                <a:srgbClr val="00206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81 Cheurón"/>
              <p:cNvSpPr/>
              <p:nvPr/>
            </p:nvSpPr>
            <p:spPr>
              <a:xfrm>
                <a:off x="1907300" y="4338320"/>
                <a:ext cx="226300" cy="213360"/>
              </a:xfrm>
              <a:prstGeom prst="chevron">
                <a:avLst/>
              </a:prstGeom>
              <a:solidFill>
                <a:srgbClr val="00206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373 Grupo"/>
            <p:cNvGrpSpPr/>
            <p:nvPr/>
          </p:nvGrpSpPr>
          <p:grpSpPr>
            <a:xfrm>
              <a:off x="1330960" y="4716782"/>
              <a:ext cx="741680" cy="261618"/>
              <a:chOff x="1654923" y="4338320"/>
              <a:chExt cx="478677" cy="213360"/>
            </a:xfrm>
            <a:solidFill>
              <a:srgbClr val="00B050"/>
            </a:solidFill>
          </p:grpSpPr>
          <p:sp>
            <p:nvSpPr>
              <p:cNvPr id="84" name="83 Cheurón"/>
              <p:cNvSpPr/>
              <p:nvPr/>
            </p:nvSpPr>
            <p:spPr>
              <a:xfrm>
                <a:off x="1654923" y="4338320"/>
                <a:ext cx="226300" cy="213360"/>
              </a:xfrm>
              <a:prstGeom prst="chevron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84 Cheurón"/>
              <p:cNvSpPr/>
              <p:nvPr/>
            </p:nvSpPr>
            <p:spPr>
              <a:xfrm>
                <a:off x="1781112" y="4338320"/>
                <a:ext cx="226300" cy="213360"/>
              </a:xfrm>
              <a:prstGeom prst="chevron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85 Cheurón"/>
              <p:cNvSpPr/>
              <p:nvPr/>
            </p:nvSpPr>
            <p:spPr>
              <a:xfrm>
                <a:off x="1907300" y="4338320"/>
                <a:ext cx="226300" cy="213360"/>
              </a:xfrm>
              <a:prstGeom prst="chevron">
                <a:avLst/>
              </a:prstGeom>
              <a:grpFill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7914" name="86 CuadroTexto"/>
            <p:cNvSpPr txBox="1">
              <a:spLocks noChangeArrowheads="1"/>
            </p:cNvSpPr>
            <p:nvPr/>
          </p:nvSpPr>
          <p:spPr bwMode="auto">
            <a:xfrm>
              <a:off x="762000" y="4409440"/>
              <a:ext cx="12384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600">
                  <a:solidFill>
                    <a:srgbClr val="7030A0"/>
                  </a:solidFill>
                </a:rPr>
                <a:t>  TU4   TU5</a:t>
              </a:r>
            </a:p>
          </p:txBody>
        </p:sp>
      </p:grp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425" y="1187450"/>
            <a:ext cx="2424113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5214938"/>
            <a:ext cx="2422525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95 Flecha derecha"/>
          <p:cNvSpPr/>
          <p:nvPr/>
        </p:nvSpPr>
        <p:spPr>
          <a:xfrm>
            <a:off x="669304" y="6174558"/>
            <a:ext cx="254523" cy="16968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7" name="96 Flecha derecha"/>
          <p:cNvSpPr/>
          <p:nvPr/>
        </p:nvSpPr>
        <p:spPr>
          <a:xfrm>
            <a:off x="944250" y="1481579"/>
            <a:ext cx="234099" cy="1681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cxnSp>
        <p:nvCxnSpPr>
          <p:cNvPr id="99" name="98 Conector recto de flecha"/>
          <p:cNvCxnSpPr/>
          <p:nvPr/>
        </p:nvCxnSpPr>
        <p:spPr>
          <a:xfrm rot="5400000" flipH="1" flipV="1">
            <a:off x="834232" y="1720056"/>
            <a:ext cx="461962" cy="2444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99 Conector recto de flecha"/>
          <p:cNvCxnSpPr/>
          <p:nvPr/>
        </p:nvCxnSpPr>
        <p:spPr>
          <a:xfrm rot="5400000" flipH="1" flipV="1">
            <a:off x="723106" y="5757069"/>
            <a:ext cx="461963" cy="2444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8" name="107 Rectángulo redondeado"/>
          <p:cNvSpPr/>
          <p:nvPr/>
        </p:nvSpPr>
        <p:spPr>
          <a:xfrm>
            <a:off x="5076825" y="5373688"/>
            <a:ext cx="1366838" cy="3587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09" name="108 Rectángulo redondeado"/>
          <p:cNvSpPr/>
          <p:nvPr/>
        </p:nvSpPr>
        <p:spPr>
          <a:xfrm>
            <a:off x="5220072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10" name="109 Rectángulo redondeado"/>
          <p:cNvSpPr/>
          <p:nvPr/>
        </p:nvSpPr>
        <p:spPr>
          <a:xfrm>
            <a:off x="6156176" y="5229200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6" name="115 Elipse"/>
          <p:cNvSpPr/>
          <p:nvPr/>
        </p:nvSpPr>
        <p:spPr>
          <a:xfrm>
            <a:off x="550810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17" name="116 Elipse"/>
          <p:cNvSpPr/>
          <p:nvPr/>
        </p:nvSpPr>
        <p:spPr>
          <a:xfrm>
            <a:off x="5868144" y="5229200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18" name="117 Rectángulo redondeado"/>
          <p:cNvSpPr/>
          <p:nvPr/>
        </p:nvSpPr>
        <p:spPr>
          <a:xfrm>
            <a:off x="5724128" y="5229200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19" name="118 Conector recto de flecha"/>
          <p:cNvCxnSpPr/>
          <p:nvPr/>
        </p:nvCxnSpPr>
        <p:spPr>
          <a:xfrm rot="16200000" flipV="1">
            <a:off x="5040313" y="4400550"/>
            <a:ext cx="1512888" cy="15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115 C 0.00781 -0.00162 0.01597 -0.00185 0.02413 -0.00254 C 0.03107 -0.00324 0.03836 -0.0074 0.04514 -0.00879 C 0.0585 -0.02151 0.04201 -0.00624 0.05468 -0.01596 C 0.05711 -0.01781 0.0618 -0.02244 0.0618 -0.0222 C 0.06215 -0.02382 0.0618 -0.02614 0.06284 -0.02683 C 0.06441 -0.02822 0.06701 -0.02752 0.06875 -0.02822 C 0.07048 -0.02891 0.0717 -0.03053 0.07343 -0.03146 C 0.07448 -0.03215 0.07569 -0.03238 0.07708 -0.03284 C 0.09357 -0.04742 0.12812 -0.0377 0.14045 -0.03747 C 0.15086 -0.0384 0.16145 -0.04117 0.17187 -0.0421 C 0.18715 -0.04302 0.20243 -0.03955 0.2177 -0.03886 C 0.23003 -0.03516 0.24149 -0.03053 0.25416 -0.02822 C 0.25954 -0.02567 0.26562 -0.02382 0.27048 -0.0192 C 0.27708 -0.01341 0.2809 -0.00694 0.28906 -0.00416 C 0.30017 0.00625 0.31111 0.01041 0.32448 0.01273 C 0.33454 0.01666 0.34566 0.01643 0.35607 0.02152 C 0.36198 0.02938 0.3677 0.03123 0.37604 0.03354 C 0.38507 0.0421 0.3802 0.03933 0.39132 0.04141 C 0.3967 0.0458 0.40121 0.04789 0.40659 0.05182 C 0.40885 0.0539 0.41336 0.05806 0.41336 0.0583 C 0.41788 0.06894 0.42795 0.07495 0.43698 0.07773 C 0.44809 0.0849 0.4427 0.08282 0.45191 0.08536 C 0.46475 0.10502 0.44895 0.08258 0.46267 0.096 C 0.46597 0.09878 0.46788 0.10317 0.47083 0.10664 C 0.47725 0.12237 0.46927 0.10664 0.47691 0.11404 C 0.47795 0.1152 0.47795 0.11751 0.47899 0.11867 C 0.48107 0.12121 0.48385 0.1226 0.48611 0.12468 C 0.4901 0.12815 0.49496 0.12839 0.49895 0.13232 C 0.50017 0.13324 0.50121 0.13556 0.5026 0.13694 C 0.50382 0.1381 0.50486 0.1388 0.50607 0.13972 C 0.50954 0.1462 0.51215 0.15406 0.51684 0.15961 C 0.51823 0.16586 0.52517 0.17396 0.52951 0.17789 C 0.53298 0.1846 0.53958 0.18506 0.54496 0.18992 C 0.54774 0.19223 0.55295 0.19732 0.55295 0.19755 C 0.55451 0.20033 0.55468 0.20426 0.55659 0.2068 C 0.56475 0.21791 0.58472 0.21421 0.59323 0.21421 " pathEditMode="relative" rAng="0" ptsTypes="fffffffffffffffffffffffffffffffffff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" y="8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4094 C 0.00937 0.034 0.00538 0.02637 0.01094 0.01434 C 0.01406 0.00763 0.0184 0.00809 0.02274 0.00694 C 0.02934 -0.00116 0.0309 -0.0081 0.0342 -0.02082 C 0.03541 -0.02614 0.0368 -0.0317 0.03889 -0.03609 C 0.03975 -0.03817 0.04132 -0.04095 0.04236 -0.04372 C 0.04548 -0.05367 0.0434 -0.06015 0.04913 -0.06408 C 0.05069 -0.07773 0.05278 -0.09461 0.05607 -0.10641 C 0.0566 -0.10873 0.06285 -0.12561 0.06441 -0.13186 C 0.06892 -0.15244 0.0592 -0.12099 0.07014 -0.15453 C 0.071 -0.158 0.07361 -0.1647 0.07361 -0.16447 C 0.07743 -0.19061 0.08507 -0.21629 0.09809 -0.22439 C 0.10469 -0.23965 0.1125 -0.24544 0.12135 -0.25307 C 0.12639 -0.26093 0.13229 -0.26649 0.13837 -0.27019 C 0.14566 -0.28106 0.15434 -0.28152 0.16267 -0.28499 C 0.16458 -0.29586 0.16632 -0.30026 0.171 -0.30327 C 0.1717 -0.30627 0.17187 -0.31021 0.17326 -0.31298 C 0.1743 -0.31553 0.17569 -0.31483 0.17673 -0.31576 C 0.18333 -0.32247 0.18854 -0.33079 0.19531 -0.33611 C 0.1993 -0.34513 0.20225 -0.35069 0.20816 -0.353 C 0.21684 -0.36549 0.21753 -0.36595 0.22812 -0.3685 C 0.23472 -0.37174 0.23732 -0.37521 0.24288 -0.38377 C 0.24687 -0.38909 0.25139 -0.38909 0.2559 -0.39001 C 0.27725 -0.38839 0.29531 -0.38307 0.31684 -0.38099 C 0.31944 -0.37821 0.32378 -0.37521 0.32552 -0.37127 C 0.33246 -0.35508 0.32274 -0.37104 0.33125 -0.35901 C 0.33472 -0.34722 0.34236 -0.34305 0.34861 -0.3382 C 0.35416 -0.33079 0.36041 -0.32131 0.36719 -0.31807 C 0.38177 -0.31067 0.3684 -0.31969 0.3776 -0.31298 C 0.3816 -0.30095 0.38854 -0.30303 0.39514 -0.29818 C 0.40607 -0.28152 0.4191 -0.27504 0.43194 -0.26787 C 0.43559 -0.26417 0.4401 -0.26417 0.44166 -0.25723 C 0.44253 -0.25446 0.44253 -0.24937 0.44375 -0.24775 C 0.4467 -0.24474 0.44982 -0.2459 0.45295 -0.24497 C 0.4592 -0.22415 0.46128 -0.22786 0.47153 -0.21189 C 0.47396 -0.20912 0.47847 -0.20218 0.47847 -0.20195 C 0.48594 -0.17951 0.47569 -0.20727 0.48455 -0.19269 C 0.4868 -0.18853 0.48767 -0.18159 0.4901 -0.1772 C 0.49896 -0.1617 0.50694 -0.14736 0.51788 -0.13972 C 0.52309 -0.12908 0.53107 -0.11867 0.53802 -0.11451 C 0.54618 -0.10202 0.54219 -0.10641 0.5493 -0.09924 C 0.55243 -0.08259 0.56128 -0.08004 0.56771 -0.07333 C 0.57205 -0.06963 0.57621 -0.06454 0.58073 -0.06177 C 0.59809 -0.03586 0.5901 -0.04488 0.6191 -0.0384 C 0.62725 -0.03378 0.63107 -0.03285 0.64114 -0.031 C 0.66111 -0.01342 0.6842 -0.03285 0.70486 -0.01805 C 0.72118 -0.02406 0.73472 -0.02869 0.75295 -0.02869 " pathEditMode="relative" rAng="0" ptsTypes="ffffffffffffffffffffffffffffffffffffffffffffffA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61 Grupo"/>
          <p:cNvGrpSpPr>
            <a:grpSpLocks/>
          </p:cNvGrpSpPr>
          <p:nvPr/>
        </p:nvGrpSpPr>
        <p:grpSpPr bwMode="auto">
          <a:xfrm>
            <a:off x="1692275" y="3141663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7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77"/>
          <p:cNvGrpSpPr>
            <a:grpSpLocks/>
          </p:cNvGrpSpPr>
          <p:nvPr/>
        </p:nvGrpSpPr>
        <p:grpSpPr bwMode="auto">
          <a:xfrm>
            <a:off x="4992688" y="2687638"/>
            <a:ext cx="1481137" cy="1173162"/>
            <a:chOff x="3145" y="1693"/>
            <a:chExt cx="933" cy="739"/>
          </a:xfrm>
        </p:grpSpPr>
        <p:sp>
          <p:nvSpPr>
            <p:cNvPr id="101" name="100 Rectángulo redondeado"/>
            <p:cNvSpPr/>
            <p:nvPr/>
          </p:nvSpPr>
          <p:spPr>
            <a:xfrm>
              <a:off x="3153" y="1888"/>
              <a:ext cx="861" cy="227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Comic Sans MS" pitchFamily="66" charset="0"/>
                </a:rPr>
                <a:t>pDGB_1AB3</a:t>
              </a:r>
            </a:p>
          </p:txBody>
        </p:sp>
        <p:sp>
          <p:nvSpPr>
            <p:cNvPr id="102" name="101 Rectángulo redondeado"/>
            <p:cNvSpPr/>
            <p:nvPr/>
          </p:nvSpPr>
          <p:spPr>
            <a:xfrm>
              <a:off x="3243" y="1797"/>
              <a:ext cx="136" cy="135"/>
            </a:xfrm>
            <a:prstGeom prst="roundRect">
              <a:avLst/>
            </a:prstGeom>
            <a:solidFill>
              <a:srgbClr val="FFFF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03" name="102 Rectángulo redondeado"/>
            <p:cNvSpPr/>
            <p:nvPr/>
          </p:nvSpPr>
          <p:spPr>
            <a:xfrm>
              <a:off x="3833" y="1797"/>
              <a:ext cx="136" cy="135"/>
            </a:xfrm>
            <a:prstGeom prst="roundRect">
              <a:avLst/>
            </a:prstGeom>
            <a:solidFill>
              <a:srgbClr val="FFFF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04" name="103 Elipse"/>
            <p:cNvSpPr/>
            <p:nvPr/>
          </p:nvSpPr>
          <p:spPr>
            <a:xfrm>
              <a:off x="3425" y="1797"/>
              <a:ext cx="136" cy="1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05" name="104 Elipse"/>
            <p:cNvSpPr/>
            <p:nvPr/>
          </p:nvSpPr>
          <p:spPr>
            <a:xfrm>
              <a:off x="3652" y="1797"/>
              <a:ext cx="136" cy="11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106" name="105 Rectángulo redondeado"/>
            <p:cNvSpPr/>
            <p:nvPr/>
          </p:nvSpPr>
          <p:spPr>
            <a:xfrm>
              <a:off x="3561" y="1797"/>
              <a:ext cx="91" cy="13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Z</a:t>
              </a:r>
            </a:p>
          </p:txBody>
        </p:sp>
        <p:cxnSp>
          <p:nvCxnSpPr>
            <p:cNvPr id="107" name="106 Conector recto de flecha"/>
            <p:cNvCxnSpPr/>
            <p:nvPr/>
          </p:nvCxnSpPr>
          <p:spPr>
            <a:xfrm rot="5400000">
              <a:off x="3448" y="2273"/>
              <a:ext cx="317" cy="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151 Rectángulo redondeado"/>
          <p:cNvSpPr/>
          <p:nvPr/>
        </p:nvSpPr>
        <p:spPr>
          <a:xfrm>
            <a:off x="971550" y="3965575"/>
            <a:ext cx="1152525" cy="2889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1" name="160 Flecha derecha"/>
          <p:cNvSpPr/>
          <p:nvPr/>
        </p:nvSpPr>
        <p:spPr>
          <a:xfrm>
            <a:off x="1331640" y="3789040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66" name="165 Elipse"/>
          <p:cNvSpPr/>
          <p:nvPr/>
        </p:nvSpPr>
        <p:spPr>
          <a:xfrm>
            <a:off x="1043608" y="3821716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67" name="166 Elipse"/>
          <p:cNvSpPr/>
          <p:nvPr/>
        </p:nvSpPr>
        <p:spPr>
          <a:xfrm>
            <a:off x="1835696" y="3821716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77" name="176 Rectángulo redondeado"/>
          <p:cNvSpPr/>
          <p:nvPr/>
        </p:nvSpPr>
        <p:spPr>
          <a:xfrm>
            <a:off x="971550" y="5694363"/>
            <a:ext cx="1152525" cy="2873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8" name="177 Flecha derecha"/>
          <p:cNvSpPr/>
          <p:nvPr/>
        </p:nvSpPr>
        <p:spPr>
          <a:xfrm>
            <a:off x="1331640" y="5517232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79" name="178 Elipse"/>
          <p:cNvSpPr/>
          <p:nvPr/>
        </p:nvSpPr>
        <p:spPr>
          <a:xfrm>
            <a:off x="1043608" y="5552392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0" name="179 Elipse"/>
          <p:cNvSpPr/>
          <p:nvPr/>
        </p:nvSpPr>
        <p:spPr>
          <a:xfrm>
            <a:off x="1835696" y="5552392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81" name="180 Rectángulo redondeado"/>
          <p:cNvSpPr/>
          <p:nvPr/>
        </p:nvSpPr>
        <p:spPr>
          <a:xfrm>
            <a:off x="6588125" y="3716338"/>
            <a:ext cx="1944688" cy="28892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3" name="182 Rectángulo redondeado"/>
          <p:cNvSpPr/>
          <p:nvPr/>
        </p:nvSpPr>
        <p:spPr>
          <a:xfrm>
            <a:off x="673224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4" name="183 Rectángulo redondeado"/>
          <p:cNvSpPr/>
          <p:nvPr/>
        </p:nvSpPr>
        <p:spPr>
          <a:xfrm>
            <a:off x="817240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86" name="185 Flecha derecha"/>
          <p:cNvSpPr/>
          <p:nvPr/>
        </p:nvSpPr>
        <p:spPr>
          <a:xfrm>
            <a:off x="7020272" y="3501008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87" name="186 Flecha derecha"/>
          <p:cNvSpPr/>
          <p:nvPr/>
        </p:nvSpPr>
        <p:spPr>
          <a:xfrm>
            <a:off x="7596336" y="3501008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grpSp>
        <p:nvGrpSpPr>
          <p:cNvPr id="4" name="394 Grupo"/>
          <p:cNvGrpSpPr>
            <a:grpSpLocks/>
          </p:cNvGrpSpPr>
          <p:nvPr/>
        </p:nvGrpSpPr>
        <p:grpSpPr bwMode="auto">
          <a:xfrm>
            <a:off x="6122988" y="1133475"/>
            <a:ext cx="1652587" cy="1619250"/>
            <a:chOff x="539750" y="1375525"/>
            <a:chExt cx="1652588" cy="1619250"/>
          </a:xfrm>
        </p:grpSpPr>
        <p:sp>
          <p:nvSpPr>
            <p:cNvPr id="57" name="56 Rectángulo redondeado"/>
            <p:cNvSpPr/>
            <p:nvPr/>
          </p:nvSpPr>
          <p:spPr>
            <a:xfrm>
              <a:off x="684212" y="2272463"/>
              <a:ext cx="1150939" cy="2889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58" name="57 Flecha derecha"/>
            <p:cNvSpPr/>
            <p:nvPr/>
          </p:nvSpPr>
          <p:spPr>
            <a:xfrm>
              <a:off x="1043608" y="2096040"/>
              <a:ext cx="504056" cy="36004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R</a:t>
              </a:r>
            </a:p>
          </p:txBody>
        </p:sp>
        <p:sp>
          <p:nvSpPr>
            <p:cNvPr id="59" name="58 Elipse"/>
            <p:cNvSpPr/>
            <p:nvPr/>
          </p:nvSpPr>
          <p:spPr>
            <a:xfrm>
              <a:off x="755576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60" name="59 Elipse"/>
            <p:cNvSpPr/>
            <p:nvPr/>
          </p:nvSpPr>
          <p:spPr>
            <a:xfrm>
              <a:off x="1547664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39053" name="65 CuadroTexto"/>
            <p:cNvSpPr txBox="1">
              <a:spLocks noChangeArrowheads="1"/>
            </p:cNvSpPr>
            <p:nvPr/>
          </p:nvSpPr>
          <p:spPr bwMode="auto">
            <a:xfrm>
              <a:off x="611188" y="2632825"/>
              <a:ext cx="120808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35S-RED-NT</a:t>
              </a:r>
            </a:p>
          </p:txBody>
        </p:sp>
        <p:sp>
          <p:nvSpPr>
            <p:cNvPr id="39054" name="107 CuadroTexto"/>
            <p:cNvSpPr txBox="1">
              <a:spLocks noChangeArrowheads="1"/>
            </p:cNvSpPr>
            <p:nvPr/>
          </p:nvSpPr>
          <p:spPr bwMode="auto">
            <a:xfrm>
              <a:off x="611188" y="1537450"/>
              <a:ext cx="1581150" cy="73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Red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539750" y="1375525"/>
              <a:ext cx="1511301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5" name="395 Grupo"/>
          <p:cNvGrpSpPr>
            <a:grpSpLocks/>
          </p:cNvGrpSpPr>
          <p:nvPr/>
        </p:nvGrpSpPr>
        <p:grpSpPr bwMode="auto">
          <a:xfrm>
            <a:off x="4240213" y="1174750"/>
            <a:ext cx="1633537" cy="1619250"/>
            <a:chOff x="2547938" y="1375525"/>
            <a:chExt cx="1633537" cy="1619250"/>
          </a:xfrm>
        </p:grpSpPr>
        <p:sp>
          <p:nvSpPr>
            <p:cNvPr id="65" name="64 Rectángulo redondeado"/>
            <p:cNvSpPr/>
            <p:nvPr/>
          </p:nvSpPr>
          <p:spPr>
            <a:xfrm>
              <a:off x="2700338" y="2272463"/>
              <a:ext cx="1150937" cy="28892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6" name="65 Flecha derecha"/>
            <p:cNvSpPr/>
            <p:nvPr/>
          </p:nvSpPr>
          <p:spPr>
            <a:xfrm>
              <a:off x="3059832" y="2096040"/>
              <a:ext cx="504056" cy="36004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39044" name="76 CuadroTexto"/>
            <p:cNvSpPr txBox="1">
              <a:spLocks noChangeArrowheads="1"/>
            </p:cNvSpPr>
            <p:nvPr/>
          </p:nvSpPr>
          <p:spPr bwMode="auto">
            <a:xfrm>
              <a:off x="2627313" y="2632825"/>
              <a:ext cx="117633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35S-BFP-NT</a:t>
              </a:r>
            </a:p>
          </p:txBody>
        </p:sp>
        <p:sp>
          <p:nvSpPr>
            <p:cNvPr id="68" name="67 Rectángulo redondeado"/>
            <p:cNvSpPr/>
            <p:nvPr/>
          </p:nvSpPr>
          <p:spPr>
            <a:xfrm>
              <a:off x="2555875" y="1375525"/>
              <a:ext cx="1511300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39046" name="90 CuadroTexto"/>
            <p:cNvSpPr txBox="1">
              <a:spLocks noChangeArrowheads="1"/>
            </p:cNvSpPr>
            <p:nvPr/>
          </p:nvSpPr>
          <p:spPr bwMode="auto">
            <a:xfrm>
              <a:off x="2547938" y="1535863"/>
              <a:ext cx="1633537" cy="739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Blue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70" name="69 Elipse"/>
            <p:cNvSpPr/>
            <p:nvPr/>
          </p:nvSpPr>
          <p:spPr>
            <a:xfrm>
              <a:off x="2771800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71" name="70 Elipse"/>
            <p:cNvSpPr/>
            <p:nvPr/>
          </p:nvSpPr>
          <p:spPr>
            <a:xfrm>
              <a:off x="3563888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6" name="Group 311"/>
          <p:cNvGrpSpPr>
            <a:grpSpLocks/>
          </p:cNvGrpSpPr>
          <p:nvPr/>
        </p:nvGrpSpPr>
        <p:grpSpPr bwMode="auto">
          <a:xfrm rot="-736146">
            <a:off x="4613275" y="658813"/>
            <a:ext cx="987425" cy="795337"/>
            <a:chOff x="2222" y="1520"/>
            <a:chExt cx="1546" cy="1252"/>
          </a:xfrm>
        </p:grpSpPr>
        <p:grpSp>
          <p:nvGrpSpPr>
            <p:cNvPr id="39020" name="Group 312"/>
            <p:cNvGrpSpPr>
              <a:grpSpLocks/>
            </p:cNvGrpSpPr>
            <p:nvPr/>
          </p:nvGrpSpPr>
          <p:grpSpPr bwMode="auto">
            <a:xfrm rot="466399">
              <a:off x="2222" y="1526"/>
              <a:ext cx="1546" cy="1252"/>
              <a:chOff x="1126" y="1567"/>
              <a:chExt cx="2928" cy="1863"/>
            </a:xfrm>
          </p:grpSpPr>
          <p:sp>
            <p:nvSpPr>
              <p:cNvPr id="39023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4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5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6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7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8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9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0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1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2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3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4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5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6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7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8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39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40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41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021" name="AutoShape 332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39022" name="AutoShape 333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9" name="230 Grupo"/>
          <p:cNvGrpSpPr>
            <a:grpSpLocks/>
          </p:cNvGrpSpPr>
          <p:nvPr/>
        </p:nvGrpSpPr>
        <p:grpSpPr bwMode="auto">
          <a:xfrm>
            <a:off x="2346325" y="631825"/>
            <a:ext cx="1622425" cy="2149475"/>
            <a:chOff x="1940594" y="631333"/>
            <a:chExt cx="1622674" cy="2150704"/>
          </a:xfrm>
        </p:grpSpPr>
        <p:grpSp>
          <p:nvGrpSpPr>
            <p:cNvPr id="38989" name="397 Grupo"/>
            <p:cNvGrpSpPr>
              <a:grpSpLocks/>
            </p:cNvGrpSpPr>
            <p:nvPr/>
          </p:nvGrpSpPr>
          <p:grpSpPr bwMode="auto">
            <a:xfrm>
              <a:off x="2050380" y="1162787"/>
              <a:ext cx="1512888" cy="1619250"/>
              <a:chOff x="6588125" y="1375525"/>
              <a:chExt cx="1512888" cy="1619250"/>
            </a:xfrm>
          </p:grpSpPr>
          <p:sp>
            <p:nvSpPr>
              <p:cNvPr id="143" name="142 Rectángulo redondeado"/>
              <p:cNvSpPr/>
              <p:nvPr/>
            </p:nvSpPr>
            <p:spPr>
              <a:xfrm>
                <a:off x="6732378" y="2272050"/>
                <a:ext cx="1152702" cy="28909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44" name="143 Flecha derecha"/>
              <p:cNvSpPr/>
              <p:nvPr/>
            </p:nvSpPr>
            <p:spPr>
              <a:xfrm>
                <a:off x="7092280" y="2096040"/>
                <a:ext cx="504056" cy="360040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C00000"/>
                    </a:solidFill>
                  </a:rPr>
                  <a:t>P</a:t>
                </a:r>
              </a:p>
            </p:txBody>
          </p:sp>
          <p:sp>
            <p:nvSpPr>
              <p:cNvPr id="39015" name="88 CuadroTexto"/>
              <p:cNvSpPr txBox="1">
                <a:spLocks noChangeArrowheads="1"/>
              </p:cNvSpPr>
              <p:nvPr/>
            </p:nvSpPr>
            <p:spPr bwMode="auto">
              <a:xfrm>
                <a:off x="6659563" y="2632825"/>
                <a:ext cx="11747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35S-P19-NT</a:t>
                </a:r>
              </a:p>
            </p:txBody>
          </p:sp>
          <p:sp>
            <p:nvSpPr>
              <p:cNvPr id="146" name="145 Rectángulo redondeado"/>
              <p:cNvSpPr/>
              <p:nvPr/>
            </p:nvSpPr>
            <p:spPr>
              <a:xfrm>
                <a:off x="6587894" y="1376188"/>
                <a:ext cx="1513119" cy="1618587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39017" name="92 CuadroTexto"/>
              <p:cNvSpPr txBox="1">
                <a:spLocks noChangeArrowheads="1"/>
              </p:cNvSpPr>
              <p:nvPr/>
            </p:nvSpPr>
            <p:spPr bwMode="auto">
              <a:xfrm>
                <a:off x="6884988" y="1410450"/>
                <a:ext cx="1039812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Silencing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Supressor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  <p:sp>
            <p:nvSpPr>
              <p:cNvPr id="148" name="147 Elipse"/>
              <p:cNvSpPr/>
              <p:nvPr/>
            </p:nvSpPr>
            <p:spPr>
              <a:xfrm>
                <a:off x="6804248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149" name="148 Elipse"/>
              <p:cNvSpPr/>
              <p:nvPr/>
            </p:nvSpPr>
            <p:spPr>
              <a:xfrm>
                <a:off x="7596336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B</a:t>
                </a:r>
              </a:p>
            </p:txBody>
          </p:sp>
        </p:grpSp>
        <p:grpSp>
          <p:nvGrpSpPr>
            <p:cNvPr id="38990" name="Group 210"/>
            <p:cNvGrpSpPr>
              <a:grpSpLocks/>
            </p:cNvGrpSpPr>
            <p:nvPr/>
          </p:nvGrpSpPr>
          <p:grpSpPr bwMode="auto">
            <a:xfrm>
              <a:off x="1940594" y="631333"/>
              <a:ext cx="987587" cy="752639"/>
              <a:chOff x="2222" y="1520"/>
              <a:chExt cx="1546" cy="1252"/>
            </a:xfrm>
          </p:grpSpPr>
          <p:grpSp>
            <p:nvGrpSpPr>
              <p:cNvPr id="38991" name="Group 211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38994" name="Freeform 212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5" name="Freeform 213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6" name="Freeform 214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7" name="Freeform 215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8" name="Freeform 216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99" name="Freeform 217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0" name="Freeform 218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1" name="Freeform 219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2" name="Freeform 220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3" name="Freeform 221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4" name="Freeform 222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5" name="Freeform 223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6" name="Freeform 224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7" name="Freeform 225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8" name="Freeform 226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09" name="Freeform 227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0" name="Freeform 228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1" name="Freeform 229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12" name="Freeform 230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992" name="AutoShape 231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38993" name="AutoShape 232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FFFF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16" name="231 Grupo"/>
          <p:cNvGrpSpPr>
            <a:grpSpLocks/>
          </p:cNvGrpSpPr>
          <p:nvPr/>
        </p:nvGrpSpPr>
        <p:grpSpPr bwMode="auto">
          <a:xfrm>
            <a:off x="241300" y="698500"/>
            <a:ext cx="1778000" cy="2063750"/>
            <a:chOff x="241143" y="698331"/>
            <a:chExt cx="1778000" cy="2064637"/>
          </a:xfrm>
        </p:grpSpPr>
        <p:grpSp>
          <p:nvGrpSpPr>
            <p:cNvPr id="38958" name="396 Grupo"/>
            <p:cNvGrpSpPr>
              <a:grpSpLocks/>
            </p:cNvGrpSpPr>
            <p:nvPr/>
          </p:nvGrpSpPr>
          <p:grpSpPr bwMode="auto">
            <a:xfrm>
              <a:off x="241143" y="1143718"/>
              <a:ext cx="1778000" cy="1619250"/>
              <a:chOff x="4427538" y="1375525"/>
              <a:chExt cx="1778000" cy="1619250"/>
            </a:xfrm>
          </p:grpSpPr>
          <p:sp>
            <p:nvSpPr>
              <p:cNvPr id="188" name="187 Rectángulo redondeado"/>
              <p:cNvSpPr/>
              <p:nvPr/>
            </p:nvSpPr>
            <p:spPr>
              <a:xfrm>
                <a:off x="4643438" y="2272152"/>
                <a:ext cx="1152525" cy="28904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89" name="188 Flecha derecha"/>
              <p:cNvSpPr/>
              <p:nvPr/>
            </p:nvSpPr>
            <p:spPr>
              <a:xfrm>
                <a:off x="5004048" y="2096040"/>
                <a:ext cx="504056" cy="36004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FFFF00"/>
                    </a:solidFill>
                  </a:rPr>
                  <a:t>G</a:t>
                </a:r>
              </a:p>
            </p:txBody>
          </p:sp>
          <p:sp>
            <p:nvSpPr>
              <p:cNvPr id="190" name="189 Elipse"/>
              <p:cNvSpPr/>
              <p:nvPr/>
            </p:nvSpPr>
            <p:spPr>
              <a:xfrm>
                <a:off x="4716016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191" name="190 Elipse"/>
              <p:cNvSpPr/>
              <p:nvPr/>
            </p:nvSpPr>
            <p:spPr>
              <a:xfrm>
                <a:off x="5508104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38986" name="82 CuadroTexto"/>
              <p:cNvSpPr txBox="1">
                <a:spLocks noChangeArrowheads="1"/>
              </p:cNvSpPr>
              <p:nvPr/>
            </p:nvSpPr>
            <p:spPr bwMode="auto">
              <a:xfrm>
                <a:off x="4572000" y="2632825"/>
                <a:ext cx="11811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35S-GFP-NT</a:t>
                </a:r>
              </a:p>
            </p:txBody>
          </p:sp>
          <p:sp>
            <p:nvSpPr>
              <p:cNvPr id="193" name="192 Rectángulo redondeado"/>
              <p:cNvSpPr/>
              <p:nvPr/>
            </p:nvSpPr>
            <p:spPr>
              <a:xfrm>
                <a:off x="4500563" y="1374829"/>
                <a:ext cx="1584325" cy="1619946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38988" name="91 CuadroTexto"/>
              <p:cNvSpPr txBox="1">
                <a:spLocks noChangeArrowheads="1"/>
              </p:cNvSpPr>
              <p:nvPr/>
            </p:nvSpPr>
            <p:spPr bwMode="auto">
              <a:xfrm>
                <a:off x="4427538" y="1535863"/>
                <a:ext cx="1778000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Green Fluorescent 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Protein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</p:grpSp>
        <p:grpSp>
          <p:nvGrpSpPr>
            <p:cNvPr id="38959" name="Group 358"/>
            <p:cNvGrpSpPr>
              <a:grpSpLocks/>
            </p:cNvGrpSpPr>
            <p:nvPr/>
          </p:nvGrpSpPr>
          <p:grpSpPr bwMode="auto">
            <a:xfrm rot="-632079">
              <a:off x="585600" y="698331"/>
              <a:ext cx="881196" cy="735754"/>
              <a:chOff x="2222" y="1520"/>
              <a:chExt cx="1546" cy="1252"/>
            </a:xfrm>
          </p:grpSpPr>
          <p:grpSp>
            <p:nvGrpSpPr>
              <p:cNvPr id="38960" name="Group 359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38963" name="Freeform 360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4" name="Freeform 361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5" name="Freeform 362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6" name="Freeform 363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7" name="Freeform 364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8" name="Freeform 365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69" name="Freeform 366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0" name="Freeform 367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1" name="Freeform 368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2" name="Freeform 369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3" name="Freeform 370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4" name="Freeform 371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5" name="Freeform 372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6" name="Freeform 373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7" name="Freeform 374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8" name="Freeform 375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9" name="Freeform 376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0" name="Freeform 377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81" name="Freeform 378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961" name="AutoShape 379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38962" name="AutoShape 380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20" name="467 Grupo"/>
          <p:cNvGrpSpPr>
            <a:grpSpLocks/>
          </p:cNvGrpSpPr>
          <p:nvPr/>
        </p:nvGrpSpPr>
        <p:grpSpPr bwMode="auto">
          <a:xfrm>
            <a:off x="6527800" y="644525"/>
            <a:ext cx="900113" cy="746125"/>
            <a:chOff x="891762" y="628089"/>
            <a:chExt cx="1262224" cy="931863"/>
          </a:xfrm>
        </p:grpSpPr>
        <p:grpSp>
          <p:nvGrpSpPr>
            <p:cNvPr id="38935" name="Group 312"/>
            <p:cNvGrpSpPr>
              <a:grpSpLocks/>
            </p:cNvGrpSpPr>
            <p:nvPr/>
          </p:nvGrpSpPr>
          <p:grpSpPr bwMode="auto">
            <a:xfrm rot="-269747">
              <a:off x="891762" y="628092"/>
              <a:ext cx="1255713" cy="931864"/>
              <a:chOff x="1126" y="1567"/>
              <a:chExt cx="2928" cy="1863"/>
            </a:xfrm>
          </p:grpSpPr>
          <p:sp>
            <p:nvSpPr>
              <p:cNvPr id="38939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0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1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2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3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4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5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6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7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8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9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0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1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2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3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4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5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6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7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936" name="392 Grupo"/>
            <p:cNvGrpSpPr>
              <a:grpSpLocks/>
            </p:cNvGrpSpPr>
            <p:nvPr/>
          </p:nvGrpSpPr>
          <p:grpSpPr bwMode="auto">
            <a:xfrm>
              <a:off x="923236" y="1018381"/>
              <a:ext cx="1230750" cy="493471"/>
              <a:chOff x="923236" y="1018381"/>
              <a:chExt cx="1230750" cy="493471"/>
            </a:xfrm>
          </p:grpSpPr>
          <p:sp>
            <p:nvSpPr>
              <p:cNvPr id="38937" name="AutoShape 332"/>
              <p:cNvSpPr>
                <a:spLocks noChangeArrowheads="1"/>
              </p:cNvSpPr>
              <p:nvPr/>
            </p:nvSpPr>
            <p:spPr bwMode="auto">
              <a:xfrm rot="-2090015">
                <a:off x="923236" y="1018381"/>
                <a:ext cx="267225" cy="493471"/>
              </a:xfrm>
              <a:prstGeom prst="diamond">
                <a:avLst/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38938" name="AutoShape 333"/>
              <p:cNvSpPr>
                <a:spLocks noChangeArrowheads="1"/>
              </p:cNvSpPr>
              <p:nvPr/>
            </p:nvSpPr>
            <p:spPr bwMode="auto">
              <a:xfrm rot="-1264580">
                <a:off x="1174432" y="1065560"/>
                <a:ext cx="979554" cy="255295"/>
              </a:xfrm>
              <a:prstGeom prst="parallelogram">
                <a:avLst>
                  <a:gd name="adj" fmla="val 29719"/>
                </a:avLst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sp>
        <p:nvSpPr>
          <p:cNvPr id="219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: a real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example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61 Grupo"/>
          <p:cNvGrpSpPr>
            <a:grpSpLocks/>
          </p:cNvGrpSpPr>
          <p:nvPr/>
        </p:nvGrpSpPr>
        <p:grpSpPr bwMode="auto">
          <a:xfrm>
            <a:off x="1692275" y="3141663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7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11" name="110 Rectángulo redondeado"/>
          <p:cNvSpPr/>
          <p:nvPr/>
        </p:nvSpPr>
        <p:spPr>
          <a:xfrm>
            <a:off x="5076825" y="6237288"/>
            <a:ext cx="1366838" cy="36036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pDGB_1AB3</a:t>
            </a:r>
          </a:p>
        </p:txBody>
      </p:sp>
      <p:sp>
        <p:nvSpPr>
          <p:cNvPr id="112" name="111 Rectángulo redondeado"/>
          <p:cNvSpPr/>
          <p:nvPr/>
        </p:nvSpPr>
        <p:spPr>
          <a:xfrm>
            <a:off x="5220072" y="6093296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13" name="112 Rectángulo redondeado"/>
          <p:cNvSpPr/>
          <p:nvPr/>
        </p:nvSpPr>
        <p:spPr>
          <a:xfrm>
            <a:off x="6156176" y="6093296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14" name="113 Elipse"/>
          <p:cNvSpPr/>
          <p:nvPr/>
        </p:nvSpPr>
        <p:spPr>
          <a:xfrm>
            <a:off x="5508104" y="6093296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15" name="114 Elipse"/>
          <p:cNvSpPr/>
          <p:nvPr/>
        </p:nvSpPr>
        <p:spPr>
          <a:xfrm>
            <a:off x="5868144" y="6093296"/>
            <a:ext cx="216024" cy="18358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24" name="123 Rectángulo redondeado"/>
          <p:cNvSpPr/>
          <p:nvPr/>
        </p:nvSpPr>
        <p:spPr>
          <a:xfrm>
            <a:off x="5724128" y="6093296"/>
            <a:ext cx="144016" cy="2141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26" name="125 Conector recto de flecha"/>
          <p:cNvCxnSpPr/>
          <p:nvPr/>
        </p:nvCxnSpPr>
        <p:spPr>
          <a:xfrm rot="16200000" flipV="1">
            <a:off x="5040313" y="5264150"/>
            <a:ext cx="1512888" cy="15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180 Rectángulo redondeado"/>
          <p:cNvSpPr/>
          <p:nvPr/>
        </p:nvSpPr>
        <p:spPr>
          <a:xfrm>
            <a:off x="6588125" y="3716338"/>
            <a:ext cx="1944688" cy="28892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3" name="182 Rectángulo redondeado"/>
          <p:cNvSpPr/>
          <p:nvPr/>
        </p:nvSpPr>
        <p:spPr>
          <a:xfrm>
            <a:off x="673224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4" name="183 Rectángulo redondeado"/>
          <p:cNvSpPr/>
          <p:nvPr/>
        </p:nvSpPr>
        <p:spPr>
          <a:xfrm>
            <a:off x="817240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86" name="185 Flecha derecha"/>
          <p:cNvSpPr/>
          <p:nvPr/>
        </p:nvSpPr>
        <p:spPr>
          <a:xfrm>
            <a:off x="7020272" y="3501008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87" name="186 Flecha derecha"/>
          <p:cNvSpPr/>
          <p:nvPr/>
        </p:nvSpPr>
        <p:spPr>
          <a:xfrm>
            <a:off x="7596336" y="3501008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7" name="86 Rectángulo redondeado"/>
          <p:cNvSpPr/>
          <p:nvPr/>
        </p:nvSpPr>
        <p:spPr>
          <a:xfrm>
            <a:off x="900113" y="3932238"/>
            <a:ext cx="1150937" cy="2889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8" name="87 Flecha derecha"/>
          <p:cNvSpPr/>
          <p:nvPr/>
        </p:nvSpPr>
        <p:spPr>
          <a:xfrm>
            <a:off x="1259632" y="3755917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94" name="93 Elipse"/>
          <p:cNvSpPr/>
          <p:nvPr/>
        </p:nvSpPr>
        <p:spPr>
          <a:xfrm>
            <a:off x="971600" y="3788593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5" name="94 Elipse"/>
          <p:cNvSpPr/>
          <p:nvPr/>
        </p:nvSpPr>
        <p:spPr>
          <a:xfrm>
            <a:off x="1763688" y="3788593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96" name="95 Rectángulo redondeado"/>
          <p:cNvSpPr/>
          <p:nvPr/>
        </p:nvSpPr>
        <p:spPr>
          <a:xfrm>
            <a:off x="900113" y="5588000"/>
            <a:ext cx="1150937" cy="2889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9" name="108 Flecha derecha"/>
          <p:cNvSpPr/>
          <p:nvPr/>
        </p:nvSpPr>
        <p:spPr>
          <a:xfrm>
            <a:off x="1259632" y="5412101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10" name="109 Elipse"/>
          <p:cNvSpPr/>
          <p:nvPr/>
        </p:nvSpPr>
        <p:spPr>
          <a:xfrm>
            <a:off x="971600" y="5447261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16" name="115 Elipse"/>
          <p:cNvSpPr/>
          <p:nvPr/>
        </p:nvSpPr>
        <p:spPr>
          <a:xfrm>
            <a:off x="1763688" y="5447261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grpSp>
        <p:nvGrpSpPr>
          <p:cNvPr id="3" name="229 Grupo"/>
          <p:cNvGrpSpPr>
            <a:grpSpLocks/>
          </p:cNvGrpSpPr>
          <p:nvPr/>
        </p:nvGrpSpPr>
        <p:grpSpPr bwMode="auto">
          <a:xfrm>
            <a:off x="6732588" y="5300663"/>
            <a:ext cx="1727200" cy="431800"/>
            <a:chOff x="6732588" y="5301208"/>
            <a:chExt cx="1727200" cy="431255"/>
          </a:xfrm>
        </p:grpSpPr>
        <p:sp>
          <p:nvSpPr>
            <p:cNvPr id="117" name="116 Rectángulo redondeado"/>
            <p:cNvSpPr/>
            <p:nvPr/>
          </p:nvSpPr>
          <p:spPr>
            <a:xfrm>
              <a:off x="6732588" y="5445488"/>
              <a:ext cx="1727200" cy="286975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21" name="120 Rectángulo redondeado"/>
            <p:cNvSpPr/>
            <p:nvPr/>
          </p:nvSpPr>
          <p:spPr>
            <a:xfrm>
              <a:off x="6804248" y="5301208"/>
              <a:ext cx="216024" cy="214180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22" name="121 Rectángulo redondeado"/>
            <p:cNvSpPr/>
            <p:nvPr/>
          </p:nvSpPr>
          <p:spPr>
            <a:xfrm>
              <a:off x="8100392" y="5301208"/>
              <a:ext cx="216024" cy="214180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5" name="124 Flecha derecha"/>
            <p:cNvSpPr/>
            <p:nvPr/>
          </p:nvSpPr>
          <p:spPr>
            <a:xfrm>
              <a:off x="7092280" y="5301208"/>
              <a:ext cx="504056" cy="36004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R</a:t>
              </a:r>
            </a:p>
          </p:txBody>
        </p:sp>
        <p:sp>
          <p:nvSpPr>
            <p:cNvPr id="127" name="126 Flecha derecha"/>
            <p:cNvSpPr/>
            <p:nvPr/>
          </p:nvSpPr>
          <p:spPr>
            <a:xfrm>
              <a:off x="7596336" y="5301208"/>
              <a:ext cx="504056" cy="36004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C00000"/>
                  </a:solidFill>
                </a:rPr>
                <a:t>P</a:t>
              </a:r>
            </a:p>
          </p:txBody>
        </p:sp>
      </p:grpSp>
      <p:sp>
        <p:nvSpPr>
          <p:cNvPr id="39959" name="Text Box 83"/>
          <p:cNvSpPr txBox="1">
            <a:spLocks noChangeArrowheads="1"/>
          </p:cNvSpPr>
          <p:nvPr/>
        </p:nvSpPr>
        <p:spPr bwMode="auto">
          <a:xfrm>
            <a:off x="2411413" y="2924175"/>
            <a:ext cx="451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alibri" pitchFamily="34" charset="0"/>
              </a:rPr>
              <a:t>Only one day work up to 2X TU assembly!!</a:t>
            </a:r>
          </a:p>
        </p:txBody>
      </p:sp>
      <p:grpSp>
        <p:nvGrpSpPr>
          <p:cNvPr id="39960" name="394 Grupo"/>
          <p:cNvGrpSpPr>
            <a:grpSpLocks/>
          </p:cNvGrpSpPr>
          <p:nvPr/>
        </p:nvGrpSpPr>
        <p:grpSpPr bwMode="auto">
          <a:xfrm>
            <a:off x="6122988" y="1133475"/>
            <a:ext cx="1652587" cy="1619250"/>
            <a:chOff x="539750" y="1375525"/>
            <a:chExt cx="1652588" cy="1619250"/>
          </a:xfrm>
        </p:grpSpPr>
        <p:sp>
          <p:nvSpPr>
            <p:cNvPr id="62" name="61 Rectángulo redondeado"/>
            <p:cNvSpPr/>
            <p:nvPr/>
          </p:nvSpPr>
          <p:spPr>
            <a:xfrm>
              <a:off x="684212" y="2272463"/>
              <a:ext cx="1150939" cy="2889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3" name="62 Flecha derecha"/>
            <p:cNvSpPr/>
            <p:nvPr/>
          </p:nvSpPr>
          <p:spPr>
            <a:xfrm>
              <a:off x="1043608" y="2096040"/>
              <a:ext cx="504056" cy="36004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R</a:t>
              </a:r>
            </a:p>
          </p:txBody>
        </p:sp>
        <p:sp>
          <p:nvSpPr>
            <p:cNvPr id="64" name="63 Elipse"/>
            <p:cNvSpPr/>
            <p:nvPr/>
          </p:nvSpPr>
          <p:spPr>
            <a:xfrm>
              <a:off x="755576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65" name="64 Elipse"/>
            <p:cNvSpPr/>
            <p:nvPr/>
          </p:nvSpPr>
          <p:spPr>
            <a:xfrm>
              <a:off x="1547664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40085" name="65 CuadroTexto"/>
            <p:cNvSpPr txBox="1">
              <a:spLocks noChangeArrowheads="1"/>
            </p:cNvSpPr>
            <p:nvPr/>
          </p:nvSpPr>
          <p:spPr bwMode="auto">
            <a:xfrm>
              <a:off x="611188" y="2632825"/>
              <a:ext cx="120808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35S-RED-NT</a:t>
              </a:r>
            </a:p>
          </p:txBody>
        </p:sp>
        <p:sp>
          <p:nvSpPr>
            <p:cNvPr id="40086" name="107 CuadroTexto"/>
            <p:cNvSpPr txBox="1">
              <a:spLocks noChangeArrowheads="1"/>
            </p:cNvSpPr>
            <p:nvPr/>
          </p:nvSpPr>
          <p:spPr bwMode="auto">
            <a:xfrm>
              <a:off x="611188" y="1537450"/>
              <a:ext cx="1581150" cy="73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Red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68" name="67 Rectángulo redondeado"/>
            <p:cNvSpPr/>
            <p:nvPr/>
          </p:nvSpPr>
          <p:spPr>
            <a:xfrm>
              <a:off x="539750" y="1375525"/>
              <a:ext cx="1511301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39961" name="395 Grupo"/>
          <p:cNvGrpSpPr>
            <a:grpSpLocks/>
          </p:cNvGrpSpPr>
          <p:nvPr/>
        </p:nvGrpSpPr>
        <p:grpSpPr bwMode="auto">
          <a:xfrm>
            <a:off x="4240213" y="1174750"/>
            <a:ext cx="1633537" cy="1619250"/>
            <a:chOff x="2547938" y="1375525"/>
            <a:chExt cx="1633537" cy="1619250"/>
          </a:xfrm>
        </p:grpSpPr>
        <p:sp>
          <p:nvSpPr>
            <p:cNvPr id="70" name="69 Rectángulo redondeado"/>
            <p:cNvSpPr/>
            <p:nvPr/>
          </p:nvSpPr>
          <p:spPr>
            <a:xfrm>
              <a:off x="2700338" y="2272463"/>
              <a:ext cx="1150937" cy="28892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71" name="70 Flecha derecha"/>
            <p:cNvSpPr/>
            <p:nvPr/>
          </p:nvSpPr>
          <p:spPr>
            <a:xfrm>
              <a:off x="3059832" y="2096040"/>
              <a:ext cx="504056" cy="36004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40076" name="76 CuadroTexto"/>
            <p:cNvSpPr txBox="1">
              <a:spLocks noChangeArrowheads="1"/>
            </p:cNvSpPr>
            <p:nvPr/>
          </p:nvSpPr>
          <p:spPr bwMode="auto">
            <a:xfrm>
              <a:off x="2627313" y="2632825"/>
              <a:ext cx="117633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35S-BFP-NT</a:t>
              </a:r>
            </a:p>
          </p:txBody>
        </p:sp>
        <p:sp>
          <p:nvSpPr>
            <p:cNvPr id="75" name="74 Rectángulo redondeado"/>
            <p:cNvSpPr/>
            <p:nvPr/>
          </p:nvSpPr>
          <p:spPr>
            <a:xfrm>
              <a:off x="2555875" y="1375525"/>
              <a:ext cx="1511300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40078" name="90 CuadroTexto"/>
            <p:cNvSpPr txBox="1">
              <a:spLocks noChangeArrowheads="1"/>
            </p:cNvSpPr>
            <p:nvPr/>
          </p:nvSpPr>
          <p:spPr bwMode="auto">
            <a:xfrm>
              <a:off x="2547938" y="1535863"/>
              <a:ext cx="1633537" cy="739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Blue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77" name="76 Elipse"/>
            <p:cNvSpPr/>
            <p:nvPr/>
          </p:nvSpPr>
          <p:spPr>
            <a:xfrm>
              <a:off x="2771800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83" name="82 Elipse"/>
            <p:cNvSpPr/>
            <p:nvPr/>
          </p:nvSpPr>
          <p:spPr>
            <a:xfrm>
              <a:off x="3563888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39962" name="Group 311"/>
          <p:cNvGrpSpPr>
            <a:grpSpLocks/>
          </p:cNvGrpSpPr>
          <p:nvPr/>
        </p:nvGrpSpPr>
        <p:grpSpPr bwMode="auto">
          <a:xfrm rot="-736146">
            <a:off x="4613275" y="658813"/>
            <a:ext cx="987425" cy="795337"/>
            <a:chOff x="2222" y="1520"/>
            <a:chExt cx="1546" cy="1252"/>
          </a:xfrm>
        </p:grpSpPr>
        <p:grpSp>
          <p:nvGrpSpPr>
            <p:cNvPr id="40052" name="Group 312"/>
            <p:cNvGrpSpPr>
              <a:grpSpLocks/>
            </p:cNvGrpSpPr>
            <p:nvPr/>
          </p:nvGrpSpPr>
          <p:grpSpPr bwMode="auto">
            <a:xfrm rot="466399">
              <a:off x="2222" y="1526"/>
              <a:ext cx="1546" cy="1252"/>
              <a:chOff x="1126" y="1567"/>
              <a:chExt cx="2928" cy="1863"/>
            </a:xfrm>
          </p:grpSpPr>
          <p:sp>
            <p:nvSpPr>
              <p:cNvPr id="40055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6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7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8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59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0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1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2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3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4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5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6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7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8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69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70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71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72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73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53" name="AutoShape 332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0054" name="AutoShape 333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39963" name="230 Grupo"/>
          <p:cNvGrpSpPr>
            <a:grpSpLocks/>
          </p:cNvGrpSpPr>
          <p:nvPr/>
        </p:nvGrpSpPr>
        <p:grpSpPr bwMode="auto">
          <a:xfrm>
            <a:off x="2346325" y="631825"/>
            <a:ext cx="1622425" cy="2149475"/>
            <a:chOff x="1940594" y="631333"/>
            <a:chExt cx="1622674" cy="2150704"/>
          </a:xfrm>
        </p:grpSpPr>
        <p:grpSp>
          <p:nvGrpSpPr>
            <p:cNvPr id="40021" name="397 Grupo"/>
            <p:cNvGrpSpPr>
              <a:grpSpLocks/>
            </p:cNvGrpSpPr>
            <p:nvPr/>
          </p:nvGrpSpPr>
          <p:grpSpPr bwMode="auto">
            <a:xfrm>
              <a:off x="2050380" y="1162787"/>
              <a:ext cx="1512888" cy="1619250"/>
              <a:chOff x="6588125" y="1375525"/>
              <a:chExt cx="1512888" cy="1619250"/>
            </a:xfrm>
          </p:grpSpPr>
          <p:sp>
            <p:nvSpPr>
              <p:cNvPr id="161" name="160 Rectángulo redondeado"/>
              <p:cNvSpPr/>
              <p:nvPr/>
            </p:nvSpPr>
            <p:spPr>
              <a:xfrm>
                <a:off x="6732378" y="2272050"/>
                <a:ext cx="1152702" cy="28909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62" name="161 Flecha derecha"/>
              <p:cNvSpPr/>
              <p:nvPr/>
            </p:nvSpPr>
            <p:spPr>
              <a:xfrm>
                <a:off x="7092280" y="2096040"/>
                <a:ext cx="504056" cy="360040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C00000"/>
                    </a:solidFill>
                  </a:rPr>
                  <a:t>P</a:t>
                </a:r>
              </a:p>
            </p:txBody>
          </p:sp>
          <p:sp>
            <p:nvSpPr>
              <p:cNvPr id="40047" name="88 CuadroTexto"/>
              <p:cNvSpPr txBox="1">
                <a:spLocks noChangeArrowheads="1"/>
              </p:cNvSpPr>
              <p:nvPr/>
            </p:nvSpPr>
            <p:spPr bwMode="auto">
              <a:xfrm>
                <a:off x="6659563" y="2632825"/>
                <a:ext cx="11747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35S-P19-NT</a:t>
                </a:r>
              </a:p>
            </p:txBody>
          </p:sp>
          <p:sp>
            <p:nvSpPr>
              <p:cNvPr id="164" name="163 Rectángulo redondeado"/>
              <p:cNvSpPr/>
              <p:nvPr/>
            </p:nvSpPr>
            <p:spPr>
              <a:xfrm>
                <a:off x="6587894" y="1376188"/>
                <a:ext cx="1513119" cy="1618587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40049" name="92 CuadroTexto"/>
              <p:cNvSpPr txBox="1">
                <a:spLocks noChangeArrowheads="1"/>
              </p:cNvSpPr>
              <p:nvPr/>
            </p:nvSpPr>
            <p:spPr bwMode="auto">
              <a:xfrm>
                <a:off x="6884988" y="1410450"/>
                <a:ext cx="1039812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Silencing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Supressor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  <p:sp>
            <p:nvSpPr>
              <p:cNvPr id="166" name="165 Elipse"/>
              <p:cNvSpPr/>
              <p:nvPr/>
            </p:nvSpPr>
            <p:spPr>
              <a:xfrm>
                <a:off x="6804248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167" name="166 Elipse"/>
              <p:cNvSpPr/>
              <p:nvPr/>
            </p:nvSpPr>
            <p:spPr>
              <a:xfrm>
                <a:off x="7596336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B</a:t>
                </a:r>
              </a:p>
            </p:txBody>
          </p:sp>
        </p:grpSp>
        <p:grpSp>
          <p:nvGrpSpPr>
            <p:cNvPr id="40022" name="Group 210"/>
            <p:cNvGrpSpPr>
              <a:grpSpLocks/>
            </p:cNvGrpSpPr>
            <p:nvPr/>
          </p:nvGrpSpPr>
          <p:grpSpPr bwMode="auto">
            <a:xfrm>
              <a:off x="1940594" y="631333"/>
              <a:ext cx="987587" cy="752639"/>
              <a:chOff x="2222" y="1520"/>
              <a:chExt cx="1546" cy="1252"/>
            </a:xfrm>
          </p:grpSpPr>
          <p:grpSp>
            <p:nvGrpSpPr>
              <p:cNvPr id="40023" name="Group 211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40026" name="Freeform 212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27" name="Freeform 213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28" name="Freeform 214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29" name="Freeform 215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0" name="Freeform 216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1" name="Freeform 217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2" name="Freeform 218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3" name="Freeform 219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4" name="Freeform 220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5" name="Freeform 221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6" name="Freeform 222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7" name="Freeform 223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8" name="Freeform 224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39" name="Freeform 225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40" name="Freeform 226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41" name="Freeform 227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42" name="Freeform 228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43" name="Freeform 229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44" name="Freeform 230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024" name="AutoShape 231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0025" name="AutoShape 232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FFFF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39964" name="231 Grupo"/>
          <p:cNvGrpSpPr>
            <a:grpSpLocks/>
          </p:cNvGrpSpPr>
          <p:nvPr/>
        </p:nvGrpSpPr>
        <p:grpSpPr bwMode="auto">
          <a:xfrm>
            <a:off x="241300" y="698500"/>
            <a:ext cx="1778000" cy="2063750"/>
            <a:chOff x="241143" y="698331"/>
            <a:chExt cx="1778000" cy="2064637"/>
          </a:xfrm>
        </p:grpSpPr>
        <p:grpSp>
          <p:nvGrpSpPr>
            <p:cNvPr id="39990" name="396 Grupo"/>
            <p:cNvGrpSpPr>
              <a:grpSpLocks/>
            </p:cNvGrpSpPr>
            <p:nvPr/>
          </p:nvGrpSpPr>
          <p:grpSpPr bwMode="auto">
            <a:xfrm>
              <a:off x="241143" y="1143718"/>
              <a:ext cx="1778000" cy="1619250"/>
              <a:chOff x="4427538" y="1375525"/>
              <a:chExt cx="1778000" cy="1619250"/>
            </a:xfrm>
          </p:grpSpPr>
          <p:sp>
            <p:nvSpPr>
              <p:cNvPr id="198" name="197 Rectángulo redondeado"/>
              <p:cNvSpPr/>
              <p:nvPr/>
            </p:nvSpPr>
            <p:spPr>
              <a:xfrm>
                <a:off x="4643438" y="2272152"/>
                <a:ext cx="1152525" cy="28904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99" name="198 Flecha derecha"/>
              <p:cNvSpPr/>
              <p:nvPr/>
            </p:nvSpPr>
            <p:spPr>
              <a:xfrm>
                <a:off x="5004048" y="2096040"/>
                <a:ext cx="504056" cy="36004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FFFF00"/>
                    </a:solidFill>
                  </a:rPr>
                  <a:t>G</a:t>
                </a:r>
              </a:p>
            </p:txBody>
          </p:sp>
          <p:sp>
            <p:nvSpPr>
              <p:cNvPr id="200" name="199 Elipse"/>
              <p:cNvSpPr/>
              <p:nvPr/>
            </p:nvSpPr>
            <p:spPr>
              <a:xfrm>
                <a:off x="4716016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201" name="200 Elipse"/>
              <p:cNvSpPr/>
              <p:nvPr/>
            </p:nvSpPr>
            <p:spPr>
              <a:xfrm>
                <a:off x="5508104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40018" name="82 CuadroTexto"/>
              <p:cNvSpPr txBox="1">
                <a:spLocks noChangeArrowheads="1"/>
              </p:cNvSpPr>
              <p:nvPr/>
            </p:nvSpPr>
            <p:spPr bwMode="auto">
              <a:xfrm>
                <a:off x="4572000" y="2632825"/>
                <a:ext cx="11811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35S-GFP-NT</a:t>
                </a:r>
              </a:p>
            </p:txBody>
          </p:sp>
          <p:sp>
            <p:nvSpPr>
              <p:cNvPr id="203" name="202 Rectángulo redondeado"/>
              <p:cNvSpPr/>
              <p:nvPr/>
            </p:nvSpPr>
            <p:spPr>
              <a:xfrm>
                <a:off x="4500563" y="1374829"/>
                <a:ext cx="1584325" cy="1619946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40020" name="91 CuadroTexto"/>
              <p:cNvSpPr txBox="1">
                <a:spLocks noChangeArrowheads="1"/>
              </p:cNvSpPr>
              <p:nvPr/>
            </p:nvSpPr>
            <p:spPr bwMode="auto">
              <a:xfrm>
                <a:off x="4427538" y="1535863"/>
                <a:ext cx="1778000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Green Fluorescent 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Protein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</p:grpSp>
        <p:grpSp>
          <p:nvGrpSpPr>
            <p:cNvPr id="39991" name="Group 358"/>
            <p:cNvGrpSpPr>
              <a:grpSpLocks/>
            </p:cNvGrpSpPr>
            <p:nvPr/>
          </p:nvGrpSpPr>
          <p:grpSpPr bwMode="auto">
            <a:xfrm rot="-632079">
              <a:off x="585600" y="698331"/>
              <a:ext cx="881196" cy="735754"/>
              <a:chOff x="2222" y="1520"/>
              <a:chExt cx="1546" cy="1252"/>
            </a:xfrm>
          </p:grpSpPr>
          <p:grpSp>
            <p:nvGrpSpPr>
              <p:cNvPr id="39992" name="Group 359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39995" name="Freeform 360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6" name="Freeform 361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Freeform 362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Freeform 363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Freeform 364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0" name="Freeform 365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Freeform 366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Freeform 367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Freeform 368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4" name="Freeform 369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5" name="Freeform 370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6" name="Freeform 371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7" name="Freeform 372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8" name="Freeform 373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9" name="Freeform 374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10" name="Freeform 375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11" name="Freeform 376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12" name="Freeform 377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13" name="Freeform 378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3" name="AutoShape 379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39994" name="AutoShape 380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39965" name="467 Grupo"/>
          <p:cNvGrpSpPr>
            <a:grpSpLocks/>
          </p:cNvGrpSpPr>
          <p:nvPr/>
        </p:nvGrpSpPr>
        <p:grpSpPr bwMode="auto">
          <a:xfrm>
            <a:off x="6527800" y="644525"/>
            <a:ext cx="900113" cy="746125"/>
            <a:chOff x="891762" y="628089"/>
            <a:chExt cx="1262224" cy="931863"/>
          </a:xfrm>
        </p:grpSpPr>
        <p:grpSp>
          <p:nvGrpSpPr>
            <p:cNvPr id="39967" name="Group 312"/>
            <p:cNvGrpSpPr>
              <a:grpSpLocks/>
            </p:cNvGrpSpPr>
            <p:nvPr/>
          </p:nvGrpSpPr>
          <p:grpSpPr bwMode="auto">
            <a:xfrm rot="-269747">
              <a:off x="891762" y="628092"/>
              <a:ext cx="1255713" cy="931864"/>
              <a:chOff x="1126" y="1567"/>
              <a:chExt cx="2928" cy="1863"/>
            </a:xfrm>
          </p:grpSpPr>
          <p:sp>
            <p:nvSpPr>
              <p:cNvPr id="39971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2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3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4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5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6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7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8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79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0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1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2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3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4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5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6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7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8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89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968" name="392 Grupo"/>
            <p:cNvGrpSpPr>
              <a:grpSpLocks/>
            </p:cNvGrpSpPr>
            <p:nvPr/>
          </p:nvGrpSpPr>
          <p:grpSpPr bwMode="auto">
            <a:xfrm>
              <a:off x="923236" y="1018381"/>
              <a:ext cx="1230750" cy="493471"/>
              <a:chOff x="923236" y="1018381"/>
              <a:chExt cx="1230750" cy="493471"/>
            </a:xfrm>
          </p:grpSpPr>
          <p:sp>
            <p:nvSpPr>
              <p:cNvPr id="39969" name="AutoShape 332"/>
              <p:cNvSpPr>
                <a:spLocks noChangeArrowheads="1"/>
              </p:cNvSpPr>
              <p:nvPr/>
            </p:nvSpPr>
            <p:spPr bwMode="auto">
              <a:xfrm rot="-2090015">
                <a:off x="923236" y="1018381"/>
                <a:ext cx="267225" cy="493471"/>
              </a:xfrm>
              <a:prstGeom prst="diamond">
                <a:avLst/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39970" name="AutoShape 333"/>
              <p:cNvSpPr>
                <a:spLocks noChangeArrowheads="1"/>
              </p:cNvSpPr>
              <p:nvPr/>
            </p:nvSpPr>
            <p:spPr bwMode="auto">
              <a:xfrm rot="-1264580">
                <a:off x="1174432" y="1065560"/>
                <a:ext cx="979554" cy="255295"/>
              </a:xfrm>
              <a:prstGeom prst="parallelogram">
                <a:avLst>
                  <a:gd name="adj" fmla="val 29719"/>
                </a:avLst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sp>
        <p:nvSpPr>
          <p:cNvPr id="229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: a real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example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87" grpId="0" animBg="1"/>
      <p:bldP spid="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1" name="61 Grupo"/>
          <p:cNvGrpSpPr>
            <a:grpSpLocks/>
          </p:cNvGrpSpPr>
          <p:nvPr/>
        </p:nvGrpSpPr>
        <p:grpSpPr bwMode="auto">
          <a:xfrm>
            <a:off x="1692275" y="3141663"/>
            <a:ext cx="5472113" cy="3286125"/>
            <a:chOff x="1259632" y="1988840"/>
            <a:chExt cx="6192688" cy="3862346"/>
          </a:xfrm>
        </p:grpSpPr>
        <p:sp>
          <p:nvSpPr>
            <p:cNvPr id="10" name="9 Flecha circular"/>
            <p:cNvSpPr/>
            <p:nvPr/>
          </p:nvSpPr>
          <p:spPr>
            <a:xfrm rot="9767598">
              <a:off x="1259632" y="2033621"/>
              <a:ext cx="5774093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10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" name="11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8" name="7 Flecha circular"/>
            <p:cNvSpPr/>
            <p:nvPr/>
          </p:nvSpPr>
          <p:spPr>
            <a:xfrm rot="20636167">
              <a:off x="1823747" y="2705333"/>
              <a:ext cx="5628573" cy="3080547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30" name="129 Rectángulo redondeado"/>
          <p:cNvSpPr/>
          <p:nvPr/>
        </p:nvSpPr>
        <p:spPr>
          <a:xfrm>
            <a:off x="2627313" y="2997200"/>
            <a:ext cx="1223962" cy="360363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b="1" dirty="0">
                <a:solidFill>
                  <a:srgbClr val="002060"/>
                </a:solidFill>
                <a:latin typeface="Comic Sans MS" pitchFamily="66" charset="0"/>
              </a:rPr>
              <a:t>pDGB_A12C</a:t>
            </a:r>
          </a:p>
        </p:txBody>
      </p:sp>
      <p:sp>
        <p:nvSpPr>
          <p:cNvPr id="131" name="130 Rectángulo redondeado"/>
          <p:cNvSpPr/>
          <p:nvPr/>
        </p:nvSpPr>
        <p:spPr>
          <a:xfrm>
            <a:off x="3059832" y="2852936"/>
            <a:ext cx="144016" cy="25202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32" name="131 Rectángulo redondeado"/>
          <p:cNvSpPr/>
          <p:nvPr/>
        </p:nvSpPr>
        <p:spPr>
          <a:xfrm>
            <a:off x="3347864" y="2852936"/>
            <a:ext cx="144016" cy="252028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33" name="132 Elipse"/>
          <p:cNvSpPr/>
          <p:nvPr/>
        </p:nvSpPr>
        <p:spPr>
          <a:xfrm>
            <a:off x="2771800" y="2852936"/>
            <a:ext cx="216024" cy="2160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34" name="133 Elipse"/>
          <p:cNvSpPr/>
          <p:nvPr/>
        </p:nvSpPr>
        <p:spPr>
          <a:xfrm>
            <a:off x="3563888" y="2852936"/>
            <a:ext cx="216024" cy="216024"/>
          </a:xfrm>
          <a:prstGeom prst="ellipse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35" name="134 Rectángulo redondeado"/>
          <p:cNvSpPr/>
          <p:nvPr/>
        </p:nvSpPr>
        <p:spPr>
          <a:xfrm>
            <a:off x="3203848" y="2852936"/>
            <a:ext cx="144016" cy="2520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</a:t>
            </a:r>
          </a:p>
        </p:txBody>
      </p:sp>
      <p:cxnSp>
        <p:nvCxnSpPr>
          <p:cNvPr id="144" name="143 Conector recto de flecha"/>
          <p:cNvCxnSpPr/>
          <p:nvPr/>
        </p:nvCxnSpPr>
        <p:spPr>
          <a:xfrm rot="5400000">
            <a:off x="2413000" y="4292600"/>
            <a:ext cx="1728788" cy="158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180 Rectángulo redondeado"/>
          <p:cNvSpPr/>
          <p:nvPr/>
        </p:nvSpPr>
        <p:spPr>
          <a:xfrm>
            <a:off x="6588125" y="3716338"/>
            <a:ext cx="1944688" cy="288925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3" name="182 Rectángulo redondeado"/>
          <p:cNvSpPr/>
          <p:nvPr/>
        </p:nvSpPr>
        <p:spPr>
          <a:xfrm>
            <a:off x="673224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84" name="183 Rectángulo redondeado"/>
          <p:cNvSpPr/>
          <p:nvPr/>
        </p:nvSpPr>
        <p:spPr>
          <a:xfrm>
            <a:off x="8172400" y="3561536"/>
            <a:ext cx="144016" cy="252028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86" name="185 Flecha derecha"/>
          <p:cNvSpPr/>
          <p:nvPr/>
        </p:nvSpPr>
        <p:spPr>
          <a:xfrm>
            <a:off x="7020272" y="3501008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87" name="186 Flecha derecha"/>
          <p:cNvSpPr/>
          <p:nvPr/>
        </p:nvSpPr>
        <p:spPr>
          <a:xfrm>
            <a:off x="7596336" y="3501008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87" name="86 Rectángulo redondeado"/>
          <p:cNvSpPr/>
          <p:nvPr/>
        </p:nvSpPr>
        <p:spPr>
          <a:xfrm>
            <a:off x="107950" y="3932238"/>
            <a:ext cx="2016125" cy="2889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88" name="87 Flecha derecha"/>
          <p:cNvSpPr/>
          <p:nvPr/>
        </p:nvSpPr>
        <p:spPr>
          <a:xfrm>
            <a:off x="1115616" y="3789040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94" name="93 Elipse"/>
          <p:cNvSpPr/>
          <p:nvPr/>
        </p:nvSpPr>
        <p:spPr>
          <a:xfrm>
            <a:off x="35496" y="3788593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5" name="94 Elipse"/>
          <p:cNvSpPr/>
          <p:nvPr/>
        </p:nvSpPr>
        <p:spPr>
          <a:xfrm>
            <a:off x="1979712" y="3788593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17" name="116 Rectángulo redondeado"/>
          <p:cNvSpPr/>
          <p:nvPr/>
        </p:nvSpPr>
        <p:spPr>
          <a:xfrm>
            <a:off x="6732588" y="5445125"/>
            <a:ext cx="1727200" cy="28733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1" name="120 Rectángulo redondeado"/>
          <p:cNvSpPr/>
          <p:nvPr/>
        </p:nvSpPr>
        <p:spPr>
          <a:xfrm>
            <a:off x="6804248" y="5301208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</a:p>
        </p:txBody>
      </p:sp>
      <p:sp>
        <p:nvSpPr>
          <p:cNvPr id="122" name="121 Rectángulo redondeado"/>
          <p:cNvSpPr/>
          <p:nvPr/>
        </p:nvSpPr>
        <p:spPr>
          <a:xfrm>
            <a:off x="8100392" y="5301208"/>
            <a:ext cx="216024" cy="214180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125" name="124 Flecha derecha"/>
          <p:cNvSpPr/>
          <p:nvPr/>
        </p:nvSpPr>
        <p:spPr>
          <a:xfrm>
            <a:off x="7092280" y="5301208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27" name="126 Flecha derecha"/>
          <p:cNvSpPr/>
          <p:nvPr/>
        </p:nvSpPr>
        <p:spPr>
          <a:xfrm>
            <a:off x="7596336" y="5301208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18" name="117 Flecha derecha"/>
          <p:cNvSpPr/>
          <p:nvPr/>
        </p:nvSpPr>
        <p:spPr>
          <a:xfrm>
            <a:off x="251520" y="3789040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19" name="118 Flecha derecha"/>
          <p:cNvSpPr/>
          <p:nvPr/>
        </p:nvSpPr>
        <p:spPr>
          <a:xfrm>
            <a:off x="683568" y="3789040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23" name="122 Flecha derecha"/>
          <p:cNvSpPr/>
          <p:nvPr/>
        </p:nvSpPr>
        <p:spPr>
          <a:xfrm>
            <a:off x="1547664" y="3789040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grpSp>
        <p:nvGrpSpPr>
          <p:cNvPr id="40986" name="394 Grupo"/>
          <p:cNvGrpSpPr>
            <a:grpSpLocks/>
          </p:cNvGrpSpPr>
          <p:nvPr/>
        </p:nvGrpSpPr>
        <p:grpSpPr bwMode="auto">
          <a:xfrm>
            <a:off x="6122988" y="1133475"/>
            <a:ext cx="1652587" cy="1619250"/>
            <a:chOff x="539750" y="1375525"/>
            <a:chExt cx="1652588" cy="1619250"/>
          </a:xfrm>
        </p:grpSpPr>
        <p:sp>
          <p:nvSpPr>
            <p:cNvPr id="60" name="59 Rectángulo redondeado"/>
            <p:cNvSpPr/>
            <p:nvPr/>
          </p:nvSpPr>
          <p:spPr>
            <a:xfrm>
              <a:off x="684212" y="2272463"/>
              <a:ext cx="1150939" cy="28892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1" name="60 Flecha derecha"/>
            <p:cNvSpPr/>
            <p:nvPr/>
          </p:nvSpPr>
          <p:spPr>
            <a:xfrm>
              <a:off x="1043608" y="2096040"/>
              <a:ext cx="504056" cy="360040"/>
            </a:xfrm>
            <a:prstGeom prst="rightArrow">
              <a:avLst/>
            </a:prstGeom>
            <a:solidFill>
              <a:srgbClr val="C00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R</a:t>
              </a:r>
            </a:p>
          </p:txBody>
        </p:sp>
        <p:sp>
          <p:nvSpPr>
            <p:cNvPr id="62" name="61 Elipse"/>
            <p:cNvSpPr/>
            <p:nvPr/>
          </p:nvSpPr>
          <p:spPr>
            <a:xfrm>
              <a:off x="755576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63" name="62 Elipse"/>
            <p:cNvSpPr/>
            <p:nvPr/>
          </p:nvSpPr>
          <p:spPr>
            <a:xfrm>
              <a:off x="1547664" y="2128716"/>
              <a:ext cx="216024" cy="19181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41111" name="65 CuadroTexto"/>
            <p:cNvSpPr txBox="1">
              <a:spLocks noChangeArrowheads="1"/>
            </p:cNvSpPr>
            <p:nvPr/>
          </p:nvSpPr>
          <p:spPr bwMode="auto">
            <a:xfrm>
              <a:off x="611188" y="2632825"/>
              <a:ext cx="120808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35S-RED-NT</a:t>
              </a:r>
            </a:p>
          </p:txBody>
        </p:sp>
        <p:sp>
          <p:nvSpPr>
            <p:cNvPr id="41112" name="107 CuadroTexto"/>
            <p:cNvSpPr txBox="1">
              <a:spLocks noChangeArrowheads="1"/>
            </p:cNvSpPr>
            <p:nvPr/>
          </p:nvSpPr>
          <p:spPr bwMode="auto">
            <a:xfrm>
              <a:off x="611188" y="1537450"/>
              <a:ext cx="1581150" cy="73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Red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66" name="65 Rectángulo redondeado"/>
            <p:cNvSpPr/>
            <p:nvPr/>
          </p:nvSpPr>
          <p:spPr>
            <a:xfrm>
              <a:off x="539750" y="1375525"/>
              <a:ext cx="1511301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40987" name="395 Grupo"/>
          <p:cNvGrpSpPr>
            <a:grpSpLocks/>
          </p:cNvGrpSpPr>
          <p:nvPr/>
        </p:nvGrpSpPr>
        <p:grpSpPr bwMode="auto">
          <a:xfrm>
            <a:off x="4240213" y="1174750"/>
            <a:ext cx="1633537" cy="1619250"/>
            <a:chOff x="2547938" y="1375525"/>
            <a:chExt cx="1633537" cy="1619250"/>
          </a:xfrm>
        </p:grpSpPr>
        <p:sp>
          <p:nvSpPr>
            <p:cNvPr id="68" name="67 Rectángulo redondeado"/>
            <p:cNvSpPr/>
            <p:nvPr/>
          </p:nvSpPr>
          <p:spPr>
            <a:xfrm>
              <a:off x="2700338" y="2272463"/>
              <a:ext cx="1150937" cy="28892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69" name="68 Flecha derecha"/>
            <p:cNvSpPr/>
            <p:nvPr/>
          </p:nvSpPr>
          <p:spPr>
            <a:xfrm>
              <a:off x="3059832" y="2096040"/>
              <a:ext cx="504056" cy="36004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0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41102" name="76 CuadroTexto"/>
            <p:cNvSpPr txBox="1">
              <a:spLocks noChangeArrowheads="1"/>
            </p:cNvSpPr>
            <p:nvPr/>
          </p:nvSpPr>
          <p:spPr bwMode="auto">
            <a:xfrm>
              <a:off x="2627313" y="2632825"/>
              <a:ext cx="117633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200" b="1">
                  <a:solidFill>
                    <a:srgbClr val="002060"/>
                  </a:solidFill>
                  <a:latin typeface="Comic Sans MS" pitchFamily="66" charset="0"/>
                </a:rPr>
                <a:t>35S-BFP-NT</a:t>
              </a:r>
            </a:p>
          </p:txBody>
        </p:sp>
        <p:sp>
          <p:nvSpPr>
            <p:cNvPr id="71" name="70 Rectángulo redondeado"/>
            <p:cNvSpPr/>
            <p:nvPr/>
          </p:nvSpPr>
          <p:spPr>
            <a:xfrm>
              <a:off x="2555875" y="1375525"/>
              <a:ext cx="1511300" cy="161925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41104" name="90 CuadroTexto"/>
            <p:cNvSpPr txBox="1">
              <a:spLocks noChangeArrowheads="1"/>
            </p:cNvSpPr>
            <p:nvPr/>
          </p:nvSpPr>
          <p:spPr bwMode="auto">
            <a:xfrm>
              <a:off x="2547938" y="1535863"/>
              <a:ext cx="1633537" cy="739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Blue Fluorescent </a:t>
              </a:r>
            </a:p>
            <a:p>
              <a:r>
                <a:rPr lang="es-ES" sz="1400">
                  <a:solidFill>
                    <a:srgbClr val="002060"/>
                  </a:solidFill>
                  <a:latin typeface="Comic Sans MS" pitchFamily="66" charset="0"/>
                </a:rPr>
                <a:t>Protein</a:t>
              </a:r>
            </a:p>
            <a:p>
              <a:endParaRPr lang="es-ES" sz="1400">
                <a:latin typeface="Comic Sans MS" pitchFamily="66" charset="0"/>
              </a:endParaRPr>
            </a:p>
          </p:txBody>
        </p:sp>
        <p:sp>
          <p:nvSpPr>
            <p:cNvPr id="75" name="74 Elipse"/>
            <p:cNvSpPr/>
            <p:nvPr/>
          </p:nvSpPr>
          <p:spPr>
            <a:xfrm>
              <a:off x="2771800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76" name="75 Elipse"/>
            <p:cNvSpPr/>
            <p:nvPr/>
          </p:nvSpPr>
          <p:spPr>
            <a:xfrm>
              <a:off x="3563888" y="2131200"/>
              <a:ext cx="216024" cy="21967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</a:t>
              </a:r>
            </a:p>
          </p:txBody>
        </p:sp>
      </p:grpSp>
      <p:grpSp>
        <p:nvGrpSpPr>
          <p:cNvPr id="40988" name="Group 311"/>
          <p:cNvGrpSpPr>
            <a:grpSpLocks/>
          </p:cNvGrpSpPr>
          <p:nvPr/>
        </p:nvGrpSpPr>
        <p:grpSpPr bwMode="auto">
          <a:xfrm rot="-736146">
            <a:off x="4613275" y="658813"/>
            <a:ext cx="987425" cy="795337"/>
            <a:chOff x="2222" y="1520"/>
            <a:chExt cx="1546" cy="1252"/>
          </a:xfrm>
        </p:grpSpPr>
        <p:grpSp>
          <p:nvGrpSpPr>
            <p:cNvPr id="41078" name="Group 312"/>
            <p:cNvGrpSpPr>
              <a:grpSpLocks/>
            </p:cNvGrpSpPr>
            <p:nvPr/>
          </p:nvGrpSpPr>
          <p:grpSpPr bwMode="auto">
            <a:xfrm rot="466399">
              <a:off x="2222" y="1526"/>
              <a:ext cx="1546" cy="1252"/>
              <a:chOff x="1126" y="1567"/>
              <a:chExt cx="2928" cy="1863"/>
            </a:xfrm>
          </p:grpSpPr>
          <p:sp>
            <p:nvSpPr>
              <p:cNvPr id="41081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2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4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5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6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7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8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9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0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1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2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3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4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5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6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7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8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79" name="AutoShape 332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1080" name="AutoShape 333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0000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0989" name="230 Grupo"/>
          <p:cNvGrpSpPr>
            <a:grpSpLocks/>
          </p:cNvGrpSpPr>
          <p:nvPr/>
        </p:nvGrpSpPr>
        <p:grpSpPr bwMode="auto">
          <a:xfrm>
            <a:off x="2346325" y="631825"/>
            <a:ext cx="1622425" cy="2149475"/>
            <a:chOff x="1940594" y="631333"/>
            <a:chExt cx="1622674" cy="2150704"/>
          </a:xfrm>
        </p:grpSpPr>
        <p:grpSp>
          <p:nvGrpSpPr>
            <p:cNvPr id="41047" name="397 Grupo"/>
            <p:cNvGrpSpPr>
              <a:grpSpLocks/>
            </p:cNvGrpSpPr>
            <p:nvPr/>
          </p:nvGrpSpPr>
          <p:grpSpPr bwMode="auto">
            <a:xfrm>
              <a:off x="2050380" y="1162787"/>
              <a:ext cx="1512888" cy="1619250"/>
              <a:chOff x="6588125" y="1375525"/>
              <a:chExt cx="1512888" cy="1619250"/>
            </a:xfrm>
          </p:grpSpPr>
          <p:sp>
            <p:nvSpPr>
              <p:cNvPr id="158" name="157 Rectángulo redondeado"/>
              <p:cNvSpPr/>
              <p:nvPr/>
            </p:nvSpPr>
            <p:spPr>
              <a:xfrm>
                <a:off x="6732378" y="2272050"/>
                <a:ext cx="1152702" cy="28909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59" name="158 Flecha derecha"/>
              <p:cNvSpPr/>
              <p:nvPr/>
            </p:nvSpPr>
            <p:spPr>
              <a:xfrm>
                <a:off x="7092280" y="2096040"/>
                <a:ext cx="504056" cy="360040"/>
              </a:xfrm>
              <a:prstGeom prst="rightArrow">
                <a:avLst/>
              </a:prstGeom>
              <a:solidFill>
                <a:srgbClr val="FFC00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C00000"/>
                    </a:solidFill>
                  </a:rPr>
                  <a:t>P</a:t>
                </a:r>
              </a:p>
            </p:txBody>
          </p:sp>
          <p:sp>
            <p:nvSpPr>
              <p:cNvPr id="41073" name="88 CuadroTexto"/>
              <p:cNvSpPr txBox="1">
                <a:spLocks noChangeArrowheads="1"/>
              </p:cNvSpPr>
              <p:nvPr/>
            </p:nvSpPr>
            <p:spPr bwMode="auto">
              <a:xfrm>
                <a:off x="6659563" y="2632825"/>
                <a:ext cx="117475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35S-P19-NT</a:t>
                </a:r>
              </a:p>
            </p:txBody>
          </p:sp>
          <p:sp>
            <p:nvSpPr>
              <p:cNvPr id="161" name="160 Rectángulo redondeado"/>
              <p:cNvSpPr/>
              <p:nvPr/>
            </p:nvSpPr>
            <p:spPr>
              <a:xfrm>
                <a:off x="6587894" y="1376188"/>
                <a:ext cx="1513119" cy="1618587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41075" name="92 CuadroTexto"/>
              <p:cNvSpPr txBox="1">
                <a:spLocks noChangeArrowheads="1"/>
              </p:cNvSpPr>
              <p:nvPr/>
            </p:nvSpPr>
            <p:spPr bwMode="auto">
              <a:xfrm>
                <a:off x="6884988" y="1410450"/>
                <a:ext cx="1039812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Silencing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Supressor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  <p:sp>
            <p:nvSpPr>
              <p:cNvPr id="163" name="162 Elipse"/>
              <p:cNvSpPr/>
              <p:nvPr/>
            </p:nvSpPr>
            <p:spPr>
              <a:xfrm>
                <a:off x="6804248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164" name="163 Elipse"/>
              <p:cNvSpPr/>
              <p:nvPr/>
            </p:nvSpPr>
            <p:spPr>
              <a:xfrm>
                <a:off x="7596336" y="2131200"/>
                <a:ext cx="216024" cy="219678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B</a:t>
                </a:r>
              </a:p>
            </p:txBody>
          </p:sp>
        </p:grpSp>
        <p:grpSp>
          <p:nvGrpSpPr>
            <p:cNvPr id="41048" name="Group 210"/>
            <p:cNvGrpSpPr>
              <a:grpSpLocks/>
            </p:cNvGrpSpPr>
            <p:nvPr/>
          </p:nvGrpSpPr>
          <p:grpSpPr bwMode="auto">
            <a:xfrm>
              <a:off x="1940594" y="631333"/>
              <a:ext cx="987587" cy="752639"/>
              <a:chOff x="2222" y="1520"/>
              <a:chExt cx="1546" cy="1252"/>
            </a:xfrm>
          </p:grpSpPr>
          <p:grpSp>
            <p:nvGrpSpPr>
              <p:cNvPr id="41049" name="Group 211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41052" name="Freeform 212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3" name="Freeform 213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4" name="Freeform 214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5" name="Freeform 215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6" name="Freeform 216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7" name="Freeform 217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8" name="Freeform 218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59" name="Freeform 219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0" name="Freeform 220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1" name="Freeform 221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2" name="Freeform 222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3" name="Freeform 223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4" name="Freeform 224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5" name="Freeform 225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6" name="Freeform 226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7" name="Freeform 227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8" name="Freeform 228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69" name="Freeform 229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70" name="Freeform 230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050" name="AutoShape 231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1051" name="AutoShape 232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FFFF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40990" name="231 Grupo"/>
          <p:cNvGrpSpPr>
            <a:grpSpLocks/>
          </p:cNvGrpSpPr>
          <p:nvPr/>
        </p:nvGrpSpPr>
        <p:grpSpPr bwMode="auto">
          <a:xfrm>
            <a:off x="241300" y="698500"/>
            <a:ext cx="1778000" cy="2063750"/>
            <a:chOff x="241143" y="698331"/>
            <a:chExt cx="1778000" cy="2064637"/>
          </a:xfrm>
        </p:grpSpPr>
        <p:grpSp>
          <p:nvGrpSpPr>
            <p:cNvPr id="41016" name="396 Grupo"/>
            <p:cNvGrpSpPr>
              <a:grpSpLocks/>
            </p:cNvGrpSpPr>
            <p:nvPr/>
          </p:nvGrpSpPr>
          <p:grpSpPr bwMode="auto">
            <a:xfrm>
              <a:off x="241143" y="1143718"/>
              <a:ext cx="1778000" cy="1619250"/>
              <a:chOff x="4427538" y="1375525"/>
              <a:chExt cx="1778000" cy="1619250"/>
            </a:xfrm>
          </p:grpSpPr>
          <p:sp>
            <p:nvSpPr>
              <p:cNvPr id="195" name="194 Rectángulo redondeado"/>
              <p:cNvSpPr/>
              <p:nvPr/>
            </p:nvSpPr>
            <p:spPr>
              <a:xfrm>
                <a:off x="4643438" y="2272152"/>
                <a:ext cx="1152525" cy="289049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96" name="195 Flecha derecha"/>
              <p:cNvSpPr/>
              <p:nvPr/>
            </p:nvSpPr>
            <p:spPr>
              <a:xfrm>
                <a:off x="5004048" y="2096040"/>
                <a:ext cx="504056" cy="360040"/>
              </a:xfrm>
              <a:prstGeom prst="rightArrow">
                <a:avLst/>
              </a:prstGeom>
              <a:solidFill>
                <a:srgbClr val="92D050"/>
              </a:solidFill>
              <a:ln>
                <a:solidFill>
                  <a:srgbClr val="00B0F0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2000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rgbClr val="FFFF00"/>
                    </a:solidFill>
                  </a:rPr>
                  <a:t>G</a:t>
                </a:r>
              </a:p>
            </p:txBody>
          </p:sp>
          <p:sp>
            <p:nvSpPr>
              <p:cNvPr id="197" name="196 Elipse"/>
              <p:cNvSpPr/>
              <p:nvPr/>
            </p:nvSpPr>
            <p:spPr>
              <a:xfrm>
                <a:off x="4716016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198" name="197 Elipse"/>
              <p:cNvSpPr/>
              <p:nvPr/>
            </p:nvSpPr>
            <p:spPr>
              <a:xfrm>
                <a:off x="5508104" y="2128716"/>
                <a:ext cx="216024" cy="191813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41044" name="82 CuadroTexto"/>
              <p:cNvSpPr txBox="1">
                <a:spLocks noChangeArrowheads="1"/>
              </p:cNvSpPr>
              <p:nvPr/>
            </p:nvSpPr>
            <p:spPr bwMode="auto">
              <a:xfrm>
                <a:off x="4572000" y="2632825"/>
                <a:ext cx="118110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200" b="1">
                    <a:solidFill>
                      <a:srgbClr val="002060"/>
                    </a:solidFill>
                    <a:latin typeface="Comic Sans MS" pitchFamily="66" charset="0"/>
                  </a:rPr>
                  <a:t>35S-GFP-NT</a:t>
                </a:r>
              </a:p>
            </p:txBody>
          </p:sp>
          <p:sp>
            <p:nvSpPr>
              <p:cNvPr id="200" name="199 Rectángulo redondeado"/>
              <p:cNvSpPr/>
              <p:nvPr/>
            </p:nvSpPr>
            <p:spPr>
              <a:xfrm>
                <a:off x="4500563" y="1374829"/>
                <a:ext cx="1584325" cy="1619946"/>
              </a:xfrm>
              <a:prstGeom prst="round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41046" name="91 CuadroTexto"/>
              <p:cNvSpPr txBox="1">
                <a:spLocks noChangeArrowheads="1"/>
              </p:cNvSpPr>
              <p:nvPr/>
            </p:nvSpPr>
            <p:spPr bwMode="auto">
              <a:xfrm>
                <a:off x="4427538" y="1535863"/>
                <a:ext cx="1778000" cy="739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Green Fluorescent </a:t>
                </a:r>
              </a:p>
              <a:p>
                <a:r>
                  <a:rPr lang="es-ES" sz="1400">
                    <a:solidFill>
                      <a:srgbClr val="002060"/>
                    </a:solidFill>
                    <a:latin typeface="Comic Sans MS" pitchFamily="66" charset="0"/>
                  </a:rPr>
                  <a:t>Protein</a:t>
                </a:r>
              </a:p>
              <a:p>
                <a:endParaRPr lang="es-ES" sz="1400">
                  <a:latin typeface="Comic Sans MS" pitchFamily="66" charset="0"/>
                </a:endParaRPr>
              </a:p>
            </p:txBody>
          </p:sp>
        </p:grpSp>
        <p:grpSp>
          <p:nvGrpSpPr>
            <p:cNvPr id="41017" name="Group 358"/>
            <p:cNvGrpSpPr>
              <a:grpSpLocks/>
            </p:cNvGrpSpPr>
            <p:nvPr/>
          </p:nvGrpSpPr>
          <p:grpSpPr bwMode="auto">
            <a:xfrm rot="-632079">
              <a:off x="585600" y="698331"/>
              <a:ext cx="881196" cy="735754"/>
              <a:chOff x="2222" y="1520"/>
              <a:chExt cx="1546" cy="1252"/>
            </a:xfrm>
          </p:grpSpPr>
          <p:grpSp>
            <p:nvGrpSpPr>
              <p:cNvPr id="41018" name="Group 359"/>
              <p:cNvGrpSpPr>
                <a:grpSpLocks/>
              </p:cNvGrpSpPr>
              <p:nvPr/>
            </p:nvGrpSpPr>
            <p:grpSpPr bwMode="auto">
              <a:xfrm rot="466399">
                <a:off x="2222" y="1526"/>
                <a:ext cx="1546" cy="1252"/>
                <a:chOff x="1126" y="1567"/>
                <a:chExt cx="2928" cy="1863"/>
              </a:xfrm>
            </p:grpSpPr>
            <p:sp>
              <p:nvSpPr>
                <p:cNvPr id="41021" name="Freeform 360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2" name="Freeform 361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3" name="Freeform 362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4" name="Freeform 363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5" name="Freeform 364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6" name="Freeform 365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7" name="Freeform 366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8" name="Freeform 367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29" name="Freeform 368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0" name="Freeform 369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1" name="Freeform 370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2" name="Freeform 371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3" name="Freeform 372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4" name="Freeform 373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5" name="Freeform 374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6" name="Freeform 375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7" name="Freeform 376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8" name="Freeform 377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39" name="Freeform 378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019" name="AutoShape 379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1020" name="AutoShape 380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grpSp>
        <p:nvGrpSpPr>
          <p:cNvPr id="40991" name="467 Grupo"/>
          <p:cNvGrpSpPr>
            <a:grpSpLocks/>
          </p:cNvGrpSpPr>
          <p:nvPr/>
        </p:nvGrpSpPr>
        <p:grpSpPr bwMode="auto">
          <a:xfrm>
            <a:off x="6527800" y="644525"/>
            <a:ext cx="900113" cy="746125"/>
            <a:chOff x="891762" y="628089"/>
            <a:chExt cx="1262224" cy="931863"/>
          </a:xfrm>
        </p:grpSpPr>
        <p:grpSp>
          <p:nvGrpSpPr>
            <p:cNvPr id="40993" name="Group 312"/>
            <p:cNvGrpSpPr>
              <a:grpSpLocks/>
            </p:cNvGrpSpPr>
            <p:nvPr/>
          </p:nvGrpSpPr>
          <p:grpSpPr bwMode="auto">
            <a:xfrm rot="-269747">
              <a:off x="891762" y="628092"/>
              <a:ext cx="1255713" cy="931864"/>
              <a:chOff x="1126" y="1567"/>
              <a:chExt cx="2928" cy="1863"/>
            </a:xfrm>
          </p:grpSpPr>
          <p:sp>
            <p:nvSpPr>
              <p:cNvPr id="40997" name="Freeform 313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98" name="Freeform 314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99" name="Freeform 315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0" name="Freeform 316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1" name="Freeform 317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2" name="Freeform 318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3" name="Freeform 319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4" name="Freeform 320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5" name="Freeform 321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6" name="Freeform 322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7" name="Freeform 323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8" name="Freeform 324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9" name="Freeform 325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0" name="Freeform 326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1" name="Freeform 327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2" name="Freeform 328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3" name="Freeform 329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4" name="Freeform 330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15" name="Freeform 331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994" name="392 Grupo"/>
            <p:cNvGrpSpPr>
              <a:grpSpLocks/>
            </p:cNvGrpSpPr>
            <p:nvPr/>
          </p:nvGrpSpPr>
          <p:grpSpPr bwMode="auto">
            <a:xfrm>
              <a:off x="923236" y="1018381"/>
              <a:ext cx="1230750" cy="493471"/>
              <a:chOff x="923236" y="1018381"/>
              <a:chExt cx="1230750" cy="493471"/>
            </a:xfrm>
          </p:grpSpPr>
          <p:sp>
            <p:nvSpPr>
              <p:cNvPr id="40995" name="AutoShape 332"/>
              <p:cNvSpPr>
                <a:spLocks noChangeArrowheads="1"/>
              </p:cNvSpPr>
              <p:nvPr/>
            </p:nvSpPr>
            <p:spPr bwMode="auto">
              <a:xfrm rot="-2090015">
                <a:off x="923236" y="1018381"/>
                <a:ext cx="267225" cy="493471"/>
              </a:xfrm>
              <a:prstGeom prst="diamond">
                <a:avLst/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40996" name="AutoShape 333"/>
              <p:cNvSpPr>
                <a:spLocks noChangeArrowheads="1"/>
              </p:cNvSpPr>
              <p:nvPr/>
            </p:nvSpPr>
            <p:spPr bwMode="auto">
              <a:xfrm rot="-1264580">
                <a:off x="1174432" y="1065560"/>
                <a:ext cx="979554" cy="255295"/>
              </a:xfrm>
              <a:prstGeom prst="parallelogram">
                <a:avLst>
                  <a:gd name="adj" fmla="val 29719"/>
                </a:avLst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  <p:sp>
        <p:nvSpPr>
          <p:cNvPr id="226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: a real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example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176 Rectángulo redondeado"/>
          <p:cNvSpPr/>
          <p:nvPr/>
        </p:nvSpPr>
        <p:spPr>
          <a:xfrm>
            <a:off x="3657600" y="1250950"/>
            <a:ext cx="2017713" cy="2889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8" name="177 Flecha derecha"/>
          <p:cNvSpPr/>
          <p:nvPr/>
        </p:nvSpPr>
        <p:spPr>
          <a:xfrm>
            <a:off x="4666407" y="1107629"/>
            <a:ext cx="504056" cy="360039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79" name="178 Elipse"/>
          <p:cNvSpPr/>
          <p:nvPr/>
        </p:nvSpPr>
        <p:spPr>
          <a:xfrm>
            <a:off x="3586287" y="1170681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80" name="179 Elipse"/>
          <p:cNvSpPr/>
          <p:nvPr/>
        </p:nvSpPr>
        <p:spPr>
          <a:xfrm>
            <a:off x="5530503" y="1170681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1" name="180 Flecha derecha"/>
          <p:cNvSpPr/>
          <p:nvPr/>
        </p:nvSpPr>
        <p:spPr>
          <a:xfrm>
            <a:off x="3802311" y="1107629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82" name="181 Flecha derecha"/>
          <p:cNvSpPr/>
          <p:nvPr/>
        </p:nvSpPr>
        <p:spPr>
          <a:xfrm>
            <a:off x="4234359" y="1107629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83" name="182 Flecha derecha"/>
          <p:cNvSpPr/>
          <p:nvPr/>
        </p:nvSpPr>
        <p:spPr>
          <a:xfrm>
            <a:off x="5098455" y="1107629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84" name="183 Rectángulo redondeado"/>
          <p:cNvSpPr/>
          <p:nvPr/>
        </p:nvSpPr>
        <p:spPr>
          <a:xfrm>
            <a:off x="1116013" y="6343650"/>
            <a:ext cx="1152525" cy="1444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5" name="184 Flecha derecha"/>
          <p:cNvSpPr/>
          <p:nvPr/>
        </p:nvSpPr>
        <p:spPr>
          <a:xfrm>
            <a:off x="1475656" y="6166361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86" name="185 Elipse"/>
          <p:cNvSpPr/>
          <p:nvPr/>
        </p:nvSpPr>
        <p:spPr>
          <a:xfrm>
            <a:off x="1187624" y="619903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87" name="186 Elipse"/>
          <p:cNvSpPr/>
          <p:nvPr/>
        </p:nvSpPr>
        <p:spPr>
          <a:xfrm>
            <a:off x="1979712" y="619903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8" name="187 Rectángulo redondeado"/>
          <p:cNvSpPr/>
          <p:nvPr/>
        </p:nvSpPr>
        <p:spPr>
          <a:xfrm>
            <a:off x="2955925" y="6323013"/>
            <a:ext cx="1152525" cy="18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9" name="188 Flecha derecha"/>
          <p:cNvSpPr/>
          <p:nvPr/>
        </p:nvSpPr>
        <p:spPr>
          <a:xfrm>
            <a:off x="3315568" y="6146203"/>
            <a:ext cx="504057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90" name="189 Elipse"/>
          <p:cNvSpPr/>
          <p:nvPr/>
        </p:nvSpPr>
        <p:spPr>
          <a:xfrm>
            <a:off x="3027536" y="6181364"/>
            <a:ext cx="216024" cy="2196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1" name="190 Elipse"/>
          <p:cNvSpPr/>
          <p:nvPr/>
        </p:nvSpPr>
        <p:spPr>
          <a:xfrm>
            <a:off x="3819625" y="6181364"/>
            <a:ext cx="216024" cy="2196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92" name="191 Rectángulo redondeado"/>
          <p:cNvSpPr/>
          <p:nvPr/>
        </p:nvSpPr>
        <p:spPr>
          <a:xfrm>
            <a:off x="4829175" y="6342063"/>
            <a:ext cx="1152525" cy="18256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3" name="192 Flecha derecha"/>
          <p:cNvSpPr/>
          <p:nvPr/>
        </p:nvSpPr>
        <p:spPr>
          <a:xfrm>
            <a:off x="5188818" y="6164931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94" name="193 Elipse"/>
          <p:cNvSpPr/>
          <p:nvPr/>
        </p:nvSpPr>
        <p:spPr>
          <a:xfrm>
            <a:off x="4900786" y="6191257"/>
            <a:ext cx="216025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95" name="194 Elipse"/>
          <p:cNvSpPr/>
          <p:nvPr/>
        </p:nvSpPr>
        <p:spPr>
          <a:xfrm>
            <a:off x="5764312" y="619125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6" name="195 Rectángulo redondeado"/>
          <p:cNvSpPr/>
          <p:nvPr/>
        </p:nvSpPr>
        <p:spPr>
          <a:xfrm>
            <a:off x="6916738" y="6324600"/>
            <a:ext cx="1152525" cy="182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7" name="196 Flecha derecha"/>
          <p:cNvSpPr/>
          <p:nvPr/>
        </p:nvSpPr>
        <p:spPr>
          <a:xfrm>
            <a:off x="7276381" y="6147146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98" name="197 Elipse"/>
          <p:cNvSpPr/>
          <p:nvPr/>
        </p:nvSpPr>
        <p:spPr>
          <a:xfrm>
            <a:off x="6988349" y="6182306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9" name="198 Elipse"/>
          <p:cNvSpPr/>
          <p:nvPr/>
        </p:nvSpPr>
        <p:spPr>
          <a:xfrm>
            <a:off x="7780437" y="6182306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42008" name="Text Box 83"/>
          <p:cNvSpPr txBox="1">
            <a:spLocks noChangeArrowheads="1"/>
          </p:cNvSpPr>
          <p:nvPr/>
        </p:nvSpPr>
        <p:spPr bwMode="auto">
          <a:xfrm>
            <a:off x="2535238" y="618490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2009" name="Text Box 84"/>
          <p:cNvSpPr txBox="1">
            <a:spLocks noChangeArrowheads="1"/>
          </p:cNvSpPr>
          <p:nvPr/>
        </p:nvSpPr>
        <p:spPr bwMode="auto">
          <a:xfrm>
            <a:off x="4254500" y="61658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2010" name="Text Box 85"/>
          <p:cNvSpPr txBox="1">
            <a:spLocks noChangeArrowheads="1"/>
          </p:cNvSpPr>
          <p:nvPr/>
        </p:nvSpPr>
        <p:spPr bwMode="auto">
          <a:xfrm>
            <a:off x="6270625" y="6237288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2011" name="Text Box 87"/>
          <p:cNvSpPr txBox="1">
            <a:spLocks noChangeArrowheads="1"/>
          </p:cNvSpPr>
          <p:nvPr/>
        </p:nvSpPr>
        <p:spPr bwMode="auto">
          <a:xfrm>
            <a:off x="900113" y="692150"/>
            <a:ext cx="676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66"/>
                </a:solidFill>
              </a:rPr>
              <a:t>GB assembly ensures coordinated expression in </a:t>
            </a:r>
            <a:r>
              <a:rPr lang="es-ES" i="1">
                <a:solidFill>
                  <a:srgbClr val="000066"/>
                </a:solidFill>
              </a:rPr>
              <a:t>N. benthamiana</a:t>
            </a:r>
          </a:p>
        </p:txBody>
      </p:sp>
      <p:sp>
        <p:nvSpPr>
          <p:cNvPr id="85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: </a:t>
            </a:r>
            <a:r>
              <a:rPr lang="es-ES" dirty="0">
                <a:solidFill>
                  <a:srgbClr val="000066"/>
                </a:solidFill>
                <a:latin typeface="+mn-lt"/>
                <a:cs typeface="+mn-cs"/>
              </a:rPr>
              <a:t>a real </a:t>
            </a:r>
            <a:r>
              <a:rPr lang="es-ES" dirty="0" err="1">
                <a:solidFill>
                  <a:srgbClr val="000066"/>
                </a:solidFill>
                <a:latin typeface="+mn-lt"/>
                <a:cs typeface="+mn-cs"/>
              </a:rPr>
              <a:t>example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pic>
        <p:nvPicPr>
          <p:cNvPr id="42013" name="Picture 3"/>
          <p:cNvPicPr>
            <a:picLocks noChangeAspect="1" noChangeArrowheads="1"/>
          </p:cNvPicPr>
          <p:nvPr/>
        </p:nvPicPr>
        <p:blipFill>
          <a:blip r:embed="rId3">
            <a:lum bright="30000" contrast="30000"/>
          </a:blip>
          <a:srcRect/>
          <a:stretch>
            <a:fillRect/>
          </a:stretch>
        </p:blipFill>
        <p:spPr bwMode="auto">
          <a:xfrm>
            <a:off x="639763" y="1620838"/>
            <a:ext cx="7797800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176 Rectángulo redondeado"/>
          <p:cNvSpPr/>
          <p:nvPr/>
        </p:nvSpPr>
        <p:spPr>
          <a:xfrm>
            <a:off x="3657600" y="1250950"/>
            <a:ext cx="2017713" cy="28892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78" name="177 Flecha derecha"/>
          <p:cNvSpPr/>
          <p:nvPr/>
        </p:nvSpPr>
        <p:spPr>
          <a:xfrm>
            <a:off x="4666407" y="1107629"/>
            <a:ext cx="504056" cy="360039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79" name="178 Elipse"/>
          <p:cNvSpPr/>
          <p:nvPr/>
        </p:nvSpPr>
        <p:spPr>
          <a:xfrm>
            <a:off x="3586287" y="1170681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80" name="179 Elipse"/>
          <p:cNvSpPr/>
          <p:nvPr/>
        </p:nvSpPr>
        <p:spPr>
          <a:xfrm>
            <a:off x="5530503" y="1170681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1" name="180 Flecha derecha"/>
          <p:cNvSpPr/>
          <p:nvPr/>
        </p:nvSpPr>
        <p:spPr>
          <a:xfrm>
            <a:off x="3802311" y="1107629"/>
            <a:ext cx="504056" cy="360040"/>
          </a:xfrm>
          <a:prstGeom prst="rightArrow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182" name="181 Flecha derecha"/>
          <p:cNvSpPr/>
          <p:nvPr/>
        </p:nvSpPr>
        <p:spPr>
          <a:xfrm>
            <a:off x="4234359" y="1107629"/>
            <a:ext cx="504056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83" name="182 Flecha derecha"/>
          <p:cNvSpPr/>
          <p:nvPr/>
        </p:nvSpPr>
        <p:spPr>
          <a:xfrm>
            <a:off x="5098455" y="1107629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84" name="183 Rectángulo redondeado"/>
          <p:cNvSpPr/>
          <p:nvPr/>
        </p:nvSpPr>
        <p:spPr>
          <a:xfrm>
            <a:off x="1116013" y="6343650"/>
            <a:ext cx="1152525" cy="14446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5" name="184 Flecha derecha"/>
          <p:cNvSpPr/>
          <p:nvPr/>
        </p:nvSpPr>
        <p:spPr>
          <a:xfrm>
            <a:off x="1475656" y="6166361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86" name="185 Elipse"/>
          <p:cNvSpPr/>
          <p:nvPr/>
        </p:nvSpPr>
        <p:spPr>
          <a:xfrm>
            <a:off x="1187624" y="619903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87" name="186 Elipse"/>
          <p:cNvSpPr/>
          <p:nvPr/>
        </p:nvSpPr>
        <p:spPr>
          <a:xfrm>
            <a:off x="1979712" y="619903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88" name="187 Rectángulo redondeado"/>
          <p:cNvSpPr/>
          <p:nvPr/>
        </p:nvSpPr>
        <p:spPr>
          <a:xfrm>
            <a:off x="2955925" y="6323013"/>
            <a:ext cx="1152525" cy="18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89" name="188 Flecha derecha"/>
          <p:cNvSpPr/>
          <p:nvPr/>
        </p:nvSpPr>
        <p:spPr>
          <a:xfrm>
            <a:off x="3315568" y="6146203"/>
            <a:ext cx="504057" cy="360040"/>
          </a:xfrm>
          <a:prstGeom prst="rightArrow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190" name="189 Elipse"/>
          <p:cNvSpPr/>
          <p:nvPr/>
        </p:nvSpPr>
        <p:spPr>
          <a:xfrm>
            <a:off x="3027536" y="6181364"/>
            <a:ext cx="216024" cy="2196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1" name="190 Elipse"/>
          <p:cNvSpPr/>
          <p:nvPr/>
        </p:nvSpPr>
        <p:spPr>
          <a:xfrm>
            <a:off x="3819625" y="6181364"/>
            <a:ext cx="216024" cy="21967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192" name="191 Rectángulo redondeado"/>
          <p:cNvSpPr/>
          <p:nvPr/>
        </p:nvSpPr>
        <p:spPr>
          <a:xfrm>
            <a:off x="4829175" y="6342063"/>
            <a:ext cx="1152525" cy="18256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3" name="192 Flecha derecha"/>
          <p:cNvSpPr/>
          <p:nvPr/>
        </p:nvSpPr>
        <p:spPr>
          <a:xfrm>
            <a:off x="5188818" y="6164931"/>
            <a:ext cx="504056" cy="36004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94" name="193 Elipse"/>
          <p:cNvSpPr/>
          <p:nvPr/>
        </p:nvSpPr>
        <p:spPr>
          <a:xfrm>
            <a:off x="4900786" y="6191257"/>
            <a:ext cx="216025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195" name="194 Elipse"/>
          <p:cNvSpPr/>
          <p:nvPr/>
        </p:nvSpPr>
        <p:spPr>
          <a:xfrm>
            <a:off x="5764312" y="6191257"/>
            <a:ext cx="216024" cy="1918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6" name="195 Rectángulo redondeado"/>
          <p:cNvSpPr/>
          <p:nvPr/>
        </p:nvSpPr>
        <p:spPr>
          <a:xfrm>
            <a:off x="6916738" y="6324600"/>
            <a:ext cx="1152525" cy="1825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97" name="196 Flecha derecha"/>
          <p:cNvSpPr/>
          <p:nvPr/>
        </p:nvSpPr>
        <p:spPr>
          <a:xfrm>
            <a:off x="7276381" y="6147146"/>
            <a:ext cx="504056" cy="360040"/>
          </a:xfrm>
          <a:prstGeom prst="righ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</a:rPr>
              <a:t>P</a:t>
            </a:r>
          </a:p>
        </p:txBody>
      </p:sp>
      <p:sp>
        <p:nvSpPr>
          <p:cNvPr id="198" name="197 Elipse"/>
          <p:cNvSpPr/>
          <p:nvPr/>
        </p:nvSpPr>
        <p:spPr>
          <a:xfrm>
            <a:off x="6988349" y="6182306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99" name="198 Elipse"/>
          <p:cNvSpPr/>
          <p:nvPr/>
        </p:nvSpPr>
        <p:spPr>
          <a:xfrm>
            <a:off x="7780437" y="6182306"/>
            <a:ext cx="216024" cy="21967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</a:p>
        </p:txBody>
      </p:sp>
      <p:sp>
        <p:nvSpPr>
          <p:cNvPr id="43032" name="Text Box 83"/>
          <p:cNvSpPr txBox="1">
            <a:spLocks noChangeArrowheads="1"/>
          </p:cNvSpPr>
          <p:nvPr/>
        </p:nvSpPr>
        <p:spPr bwMode="auto">
          <a:xfrm>
            <a:off x="2535238" y="618490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3033" name="Text Box 84"/>
          <p:cNvSpPr txBox="1">
            <a:spLocks noChangeArrowheads="1"/>
          </p:cNvSpPr>
          <p:nvPr/>
        </p:nvSpPr>
        <p:spPr bwMode="auto">
          <a:xfrm>
            <a:off x="4254500" y="61658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3034" name="Text Box 85"/>
          <p:cNvSpPr txBox="1">
            <a:spLocks noChangeArrowheads="1"/>
          </p:cNvSpPr>
          <p:nvPr/>
        </p:nvSpPr>
        <p:spPr bwMode="auto">
          <a:xfrm>
            <a:off x="6270625" y="6237288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+</a:t>
            </a:r>
          </a:p>
        </p:txBody>
      </p:sp>
      <p:sp>
        <p:nvSpPr>
          <p:cNvPr id="43035" name="Text Box 87"/>
          <p:cNvSpPr txBox="1">
            <a:spLocks noChangeArrowheads="1"/>
          </p:cNvSpPr>
          <p:nvPr/>
        </p:nvSpPr>
        <p:spPr bwMode="auto">
          <a:xfrm>
            <a:off x="900113" y="692150"/>
            <a:ext cx="676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0066"/>
                </a:solidFill>
              </a:rPr>
              <a:t>GB assembly ensures coordinated expression in </a:t>
            </a:r>
            <a:r>
              <a:rPr lang="es-ES" i="1">
                <a:solidFill>
                  <a:srgbClr val="000066"/>
                </a:solidFill>
              </a:rPr>
              <a:t>N. benthamiana</a:t>
            </a:r>
          </a:p>
        </p:txBody>
      </p:sp>
      <p:sp>
        <p:nvSpPr>
          <p:cNvPr id="85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: </a:t>
            </a:r>
            <a:r>
              <a:rPr lang="es-ES" dirty="0">
                <a:solidFill>
                  <a:srgbClr val="000066"/>
                </a:solidFill>
                <a:latin typeface="+mn-lt"/>
                <a:cs typeface="+mn-cs"/>
              </a:rPr>
              <a:t>a real </a:t>
            </a:r>
            <a:r>
              <a:rPr lang="es-ES" dirty="0" err="1">
                <a:solidFill>
                  <a:srgbClr val="000066"/>
                </a:solidFill>
                <a:latin typeface="+mn-lt"/>
                <a:cs typeface="+mn-cs"/>
              </a:rPr>
              <a:t>example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pic>
        <p:nvPicPr>
          <p:cNvPr id="430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763" y="1620838"/>
            <a:ext cx="7797800" cy="414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9138" y="1727200"/>
            <a:ext cx="2533650" cy="189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3750" y="1725613"/>
            <a:ext cx="2519363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57888" y="1714500"/>
            <a:ext cx="2489200" cy="188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5488" y="3902075"/>
            <a:ext cx="2495550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2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44863" y="3900488"/>
            <a:ext cx="25050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43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53125" y="3865563"/>
            <a:ext cx="248443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4356100" y="1341438"/>
          <a:ext cx="2447925" cy="2390775"/>
        </p:xfrm>
        <a:graphic>
          <a:graphicData uri="http://schemas.openxmlformats.org/presentationml/2006/ole">
            <p:oleObj spid="_x0000_s4098" name="Image" r:id="rId4" imgW="502153846" imgH="528000000" progId="">
              <p:embed/>
            </p:oleObj>
          </a:graphicData>
        </a:graphic>
      </p:graphicFrame>
      <p:sp>
        <p:nvSpPr>
          <p:cNvPr id="4100" name="Text Box 18"/>
          <p:cNvSpPr txBox="1">
            <a:spLocks noChangeArrowheads="1"/>
          </p:cNvSpPr>
          <p:nvPr/>
        </p:nvSpPr>
        <p:spPr bwMode="auto">
          <a:xfrm>
            <a:off x="1055688" y="4587875"/>
            <a:ext cx="747077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0066"/>
                </a:solidFill>
                <a:latin typeface="Comic Sans MS" pitchFamily="66" charset="0"/>
              </a:rPr>
              <a:t>GoldenBraid allows indefinite binary assemblies of reciclable genetic composites made of standard genetic parts: a versatile tool for complex genetic engineering and synthetic biology in plants.</a:t>
            </a:r>
            <a:endParaRPr lang="es-ES" b="1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4101" name="Rectangle 19"/>
          <p:cNvSpPr>
            <a:spLocks noChangeArrowheads="1"/>
          </p:cNvSpPr>
          <p:nvPr/>
        </p:nvSpPr>
        <p:spPr bwMode="auto">
          <a:xfrm>
            <a:off x="3492500" y="1125538"/>
            <a:ext cx="584200" cy="447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GB">
              <a:latin typeface="Calibri" pitchFamily="34" charset="0"/>
            </a:endParaRPr>
          </a:p>
        </p:txBody>
      </p:sp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827088" y="1268413"/>
          <a:ext cx="2952750" cy="2914650"/>
        </p:xfrm>
        <a:graphic>
          <a:graphicData uri="http://schemas.openxmlformats.org/presentationml/2006/ole">
            <p:oleObj spid="_x0000_s4099" name="Image" r:id="rId5" imgW="1459083" imgH="1633654" progId="">
              <p:embed/>
            </p:oleObj>
          </a:graphicData>
        </a:graphic>
      </p:graphicFrame>
      <p:grpSp>
        <p:nvGrpSpPr>
          <p:cNvPr id="4102" name="Group 288"/>
          <p:cNvGrpSpPr>
            <a:grpSpLocks/>
          </p:cNvGrpSpPr>
          <p:nvPr/>
        </p:nvGrpSpPr>
        <p:grpSpPr bwMode="auto">
          <a:xfrm>
            <a:off x="3203575" y="3213100"/>
            <a:ext cx="1255713" cy="931863"/>
            <a:chOff x="2222" y="1520"/>
            <a:chExt cx="1546" cy="1252"/>
          </a:xfrm>
        </p:grpSpPr>
        <p:grpSp>
          <p:nvGrpSpPr>
            <p:cNvPr id="4232" name="Group 289"/>
            <p:cNvGrpSpPr>
              <a:grpSpLocks/>
            </p:cNvGrpSpPr>
            <p:nvPr/>
          </p:nvGrpSpPr>
          <p:grpSpPr bwMode="auto">
            <a:xfrm rot="466399">
              <a:off x="2222" y="1520"/>
              <a:ext cx="1546" cy="1252"/>
              <a:chOff x="1126" y="1567"/>
              <a:chExt cx="2928" cy="1863"/>
            </a:xfrm>
          </p:grpSpPr>
          <p:sp>
            <p:nvSpPr>
              <p:cNvPr id="4235" name="Freeform 290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6" name="Freeform 291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7" name="Freeform 292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8" name="Freeform 293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9" name="Freeform 294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0" name="Freeform 295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1" name="Freeform 296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2" name="Freeform 297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3" name="Freeform 298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4" name="Freeform 299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5" name="Freeform 300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6" name="Freeform 301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7" name="Freeform 302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8" name="Freeform 303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9" name="Freeform 304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0" name="Freeform 305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1" name="Freeform 306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2" name="Freeform 307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3" name="Freeform 308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33" name="AutoShape 309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99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234" name="AutoShape 310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99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103" name="Group 265"/>
          <p:cNvGrpSpPr>
            <a:grpSpLocks/>
          </p:cNvGrpSpPr>
          <p:nvPr/>
        </p:nvGrpSpPr>
        <p:grpSpPr bwMode="auto">
          <a:xfrm rot="-373868">
            <a:off x="2289175" y="3422650"/>
            <a:ext cx="1255713" cy="931863"/>
            <a:chOff x="2222" y="1520"/>
            <a:chExt cx="1546" cy="1252"/>
          </a:xfrm>
        </p:grpSpPr>
        <p:grpSp>
          <p:nvGrpSpPr>
            <p:cNvPr id="4210" name="Group 266"/>
            <p:cNvGrpSpPr>
              <a:grpSpLocks/>
            </p:cNvGrpSpPr>
            <p:nvPr/>
          </p:nvGrpSpPr>
          <p:grpSpPr bwMode="auto">
            <a:xfrm rot="466399">
              <a:off x="2222" y="1520"/>
              <a:ext cx="1546" cy="1252"/>
              <a:chOff x="1126" y="1567"/>
              <a:chExt cx="2928" cy="1863"/>
            </a:xfrm>
          </p:grpSpPr>
          <p:sp>
            <p:nvSpPr>
              <p:cNvPr id="4213" name="Freeform 267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4" name="Freeform 268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5" name="Freeform 269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" name="Freeform 270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" name="Freeform 271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8" name="Freeform 272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9" name="Freeform 273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0" name="Freeform 274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1" name="Freeform 275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2" name="Freeform 276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3" name="Freeform 277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4" name="Freeform 278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5" name="Freeform 279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6" name="Freeform 280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7" name="Freeform 281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8" name="Freeform 282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9" name="Freeform 283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0" name="Freeform 284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1" name="Freeform 285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11" name="AutoShape 286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212" name="AutoShape 287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104" name="Group 210"/>
          <p:cNvGrpSpPr>
            <a:grpSpLocks/>
          </p:cNvGrpSpPr>
          <p:nvPr/>
        </p:nvGrpSpPr>
        <p:grpSpPr bwMode="auto">
          <a:xfrm>
            <a:off x="2771775" y="2997200"/>
            <a:ext cx="1255713" cy="931863"/>
            <a:chOff x="2222" y="1520"/>
            <a:chExt cx="1546" cy="1252"/>
          </a:xfrm>
        </p:grpSpPr>
        <p:grpSp>
          <p:nvGrpSpPr>
            <p:cNvPr id="4188" name="Group 211"/>
            <p:cNvGrpSpPr>
              <a:grpSpLocks/>
            </p:cNvGrpSpPr>
            <p:nvPr/>
          </p:nvGrpSpPr>
          <p:grpSpPr bwMode="auto">
            <a:xfrm rot="466399">
              <a:off x="2222" y="1522"/>
              <a:ext cx="1546" cy="1252"/>
              <a:chOff x="1126" y="1567"/>
              <a:chExt cx="2928" cy="1863"/>
            </a:xfrm>
          </p:grpSpPr>
          <p:sp>
            <p:nvSpPr>
              <p:cNvPr id="4191" name="Freeform 212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2" name="Freeform 213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3" name="Freeform 214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4" name="Freeform 215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5" name="Freeform 216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6" name="Freeform 217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7" name="Freeform 218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8" name="Freeform 219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" name="Freeform 220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" name="Freeform 221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" name="Freeform 222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2" name="Freeform 223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" name="Freeform 224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4" name="Freeform 225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" name="Freeform 226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6" name="Freeform 227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" name="Freeform 228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" name="Freeform 229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9" name="Freeform 230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89" name="AutoShape 231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190" name="AutoShape 232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105" name="61 Grupo"/>
          <p:cNvGrpSpPr>
            <a:grpSpLocks/>
          </p:cNvGrpSpPr>
          <p:nvPr/>
        </p:nvGrpSpPr>
        <p:grpSpPr bwMode="auto">
          <a:xfrm>
            <a:off x="2978150" y="1401763"/>
            <a:ext cx="1800225" cy="1079500"/>
            <a:chOff x="1259632" y="1988840"/>
            <a:chExt cx="6192688" cy="3862346"/>
          </a:xfrm>
        </p:grpSpPr>
        <p:sp>
          <p:nvSpPr>
            <p:cNvPr id="220" name="219 Flecha circular"/>
            <p:cNvSpPr/>
            <p:nvPr/>
          </p:nvSpPr>
          <p:spPr>
            <a:xfrm rot="12020438">
              <a:off x="1457252" y="1988840"/>
              <a:ext cx="5765111" cy="300777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C0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1" name="220 Flecha circular"/>
            <p:cNvSpPr/>
            <p:nvPr/>
          </p:nvSpPr>
          <p:spPr>
            <a:xfrm rot="9767598">
              <a:off x="1259632" y="2033622"/>
              <a:ext cx="5774094" cy="3082412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C0000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2" name="221 Flecha circular"/>
            <p:cNvSpPr/>
            <p:nvPr/>
          </p:nvSpPr>
          <p:spPr>
            <a:xfrm rot="1176284">
              <a:off x="1485997" y="2768773"/>
              <a:ext cx="5806430" cy="3082413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3" name="222 Flecha circular"/>
            <p:cNvSpPr/>
            <p:nvPr/>
          </p:nvSpPr>
          <p:spPr>
            <a:xfrm rot="20636167">
              <a:off x="1823747" y="2705333"/>
              <a:ext cx="5628573" cy="3080547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106" name="Group 288"/>
          <p:cNvGrpSpPr>
            <a:grpSpLocks/>
          </p:cNvGrpSpPr>
          <p:nvPr/>
        </p:nvGrpSpPr>
        <p:grpSpPr bwMode="auto">
          <a:xfrm>
            <a:off x="6556375" y="2997200"/>
            <a:ext cx="1255713" cy="931863"/>
            <a:chOff x="2222" y="1520"/>
            <a:chExt cx="1546" cy="1252"/>
          </a:xfrm>
        </p:grpSpPr>
        <p:grpSp>
          <p:nvGrpSpPr>
            <p:cNvPr id="4154" name="Group 289"/>
            <p:cNvGrpSpPr>
              <a:grpSpLocks/>
            </p:cNvGrpSpPr>
            <p:nvPr/>
          </p:nvGrpSpPr>
          <p:grpSpPr bwMode="auto">
            <a:xfrm rot="466399">
              <a:off x="2222" y="1522"/>
              <a:ext cx="1546" cy="1252"/>
              <a:chOff x="1126" y="1567"/>
              <a:chExt cx="2928" cy="1863"/>
            </a:xfrm>
          </p:grpSpPr>
          <p:sp>
            <p:nvSpPr>
              <p:cNvPr id="4157" name="Freeform 290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8" name="Freeform 291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9" name="Freeform 292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0" name="Freeform 293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1" name="Freeform 294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2" name="Freeform 295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3" name="Freeform 296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4" name="Freeform 297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5" name="Freeform 298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6" name="Freeform 299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7" name="Freeform 300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8" name="Freeform 301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9" name="Freeform 302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0" name="Freeform 303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1" name="Freeform 304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2" name="Freeform 305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3" name="Freeform 306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4" name="Freeform 307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5" name="Freeform 308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55" name="AutoShape 309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99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156" name="AutoShape 310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99CC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107" name="Group 265"/>
          <p:cNvGrpSpPr>
            <a:grpSpLocks/>
          </p:cNvGrpSpPr>
          <p:nvPr/>
        </p:nvGrpSpPr>
        <p:grpSpPr bwMode="auto">
          <a:xfrm rot="-373868">
            <a:off x="5641975" y="3206750"/>
            <a:ext cx="1255713" cy="931863"/>
            <a:chOff x="2222" y="1520"/>
            <a:chExt cx="1546" cy="1252"/>
          </a:xfrm>
        </p:grpSpPr>
        <p:grpSp>
          <p:nvGrpSpPr>
            <p:cNvPr id="4132" name="Group 266"/>
            <p:cNvGrpSpPr>
              <a:grpSpLocks/>
            </p:cNvGrpSpPr>
            <p:nvPr/>
          </p:nvGrpSpPr>
          <p:grpSpPr bwMode="auto">
            <a:xfrm rot="466399">
              <a:off x="2222" y="1522"/>
              <a:ext cx="1546" cy="1252"/>
              <a:chOff x="1126" y="1567"/>
              <a:chExt cx="2928" cy="1863"/>
            </a:xfrm>
          </p:grpSpPr>
          <p:sp>
            <p:nvSpPr>
              <p:cNvPr id="4135" name="Freeform 267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6" name="Freeform 268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7" name="Freeform 269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8" name="Freeform 270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9" name="Freeform 271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0" name="Freeform 272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1" name="Freeform 273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2" name="Freeform 274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3" name="Freeform 275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4" name="Freeform 276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5" name="Freeform 277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6" name="Freeform 278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7" name="Freeform 279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8" name="Freeform 280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9" name="Freeform 281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0" name="Freeform 282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1" name="Freeform 283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2" name="Freeform 284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3" name="Freeform 285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33" name="AutoShape 286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134" name="AutoShape 287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000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grpSp>
        <p:nvGrpSpPr>
          <p:cNvPr id="4108" name="Group 210"/>
          <p:cNvGrpSpPr>
            <a:grpSpLocks/>
          </p:cNvGrpSpPr>
          <p:nvPr/>
        </p:nvGrpSpPr>
        <p:grpSpPr bwMode="auto">
          <a:xfrm>
            <a:off x="6124575" y="2781300"/>
            <a:ext cx="1255713" cy="931863"/>
            <a:chOff x="2222" y="1520"/>
            <a:chExt cx="1546" cy="1252"/>
          </a:xfrm>
        </p:grpSpPr>
        <p:grpSp>
          <p:nvGrpSpPr>
            <p:cNvPr id="4110" name="Group 211"/>
            <p:cNvGrpSpPr>
              <a:grpSpLocks/>
            </p:cNvGrpSpPr>
            <p:nvPr/>
          </p:nvGrpSpPr>
          <p:grpSpPr bwMode="auto">
            <a:xfrm rot="466399">
              <a:off x="2222" y="1524"/>
              <a:ext cx="1546" cy="1252"/>
              <a:chOff x="1126" y="1567"/>
              <a:chExt cx="2928" cy="1863"/>
            </a:xfrm>
          </p:grpSpPr>
          <p:sp>
            <p:nvSpPr>
              <p:cNvPr id="4113" name="Freeform 212"/>
              <p:cNvSpPr>
                <a:spLocks/>
              </p:cNvSpPr>
              <p:nvPr/>
            </p:nvSpPr>
            <p:spPr bwMode="auto">
              <a:xfrm>
                <a:off x="1139" y="2067"/>
                <a:ext cx="2915" cy="1363"/>
              </a:xfrm>
              <a:custGeom>
                <a:avLst/>
                <a:gdLst>
                  <a:gd name="T0" fmla="*/ 0 w 2915"/>
                  <a:gd name="T1" fmla="*/ 154 h 1363"/>
                  <a:gd name="T2" fmla="*/ 19 w 2915"/>
                  <a:gd name="T3" fmla="*/ 173 h 1363"/>
                  <a:gd name="T4" fmla="*/ 39 w 2915"/>
                  <a:gd name="T5" fmla="*/ 179 h 1363"/>
                  <a:gd name="T6" fmla="*/ 51 w 2915"/>
                  <a:gd name="T7" fmla="*/ 199 h 1363"/>
                  <a:gd name="T8" fmla="*/ 71 w 2915"/>
                  <a:gd name="T9" fmla="*/ 211 h 1363"/>
                  <a:gd name="T10" fmla="*/ 192 w 2915"/>
                  <a:gd name="T11" fmla="*/ 333 h 1363"/>
                  <a:gd name="T12" fmla="*/ 295 w 2915"/>
                  <a:gd name="T13" fmla="*/ 371 h 1363"/>
                  <a:gd name="T14" fmla="*/ 416 w 2915"/>
                  <a:gd name="T15" fmla="*/ 429 h 1363"/>
                  <a:gd name="T16" fmla="*/ 480 w 2915"/>
                  <a:gd name="T17" fmla="*/ 455 h 1363"/>
                  <a:gd name="T18" fmla="*/ 551 w 2915"/>
                  <a:gd name="T19" fmla="*/ 506 h 1363"/>
                  <a:gd name="T20" fmla="*/ 608 w 2915"/>
                  <a:gd name="T21" fmla="*/ 557 h 1363"/>
                  <a:gd name="T22" fmla="*/ 679 w 2915"/>
                  <a:gd name="T23" fmla="*/ 576 h 1363"/>
                  <a:gd name="T24" fmla="*/ 787 w 2915"/>
                  <a:gd name="T25" fmla="*/ 551 h 1363"/>
                  <a:gd name="T26" fmla="*/ 967 w 2915"/>
                  <a:gd name="T27" fmla="*/ 519 h 1363"/>
                  <a:gd name="T28" fmla="*/ 1389 w 2915"/>
                  <a:gd name="T29" fmla="*/ 461 h 1363"/>
                  <a:gd name="T30" fmla="*/ 1651 w 2915"/>
                  <a:gd name="T31" fmla="*/ 410 h 1363"/>
                  <a:gd name="T32" fmla="*/ 1754 w 2915"/>
                  <a:gd name="T33" fmla="*/ 378 h 1363"/>
                  <a:gd name="T34" fmla="*/ 1946 w 2915"/>
                  <a:gd name="T35" fmla="*/ 301 h 1363"/>
                  <a:gd name="T36" fmla="*/ 2003 w 2915"/>
                  <a:gd name="T37" fmla="*/ 275 h 1363"/>
                  <a:gd name="T38" fmla="*/ 2042 w 2915"/>
                  <a:gd name="T39" fmla="*/ 263 h 1363"/>
                  <a:gd name="T40" fmla="*/ 2304 w 2915"/>
                  <a:gd name="T41" fmla="*/ 186 h 1363"/>
                  <a:gd name="T42" fmla="*/ 2810 w 2915"/>
                  <a:gd name="T43" fmla="*/ 26 h 1363"/>
                  <a:gd name="T44" fmla="*/ 2874 w 2915"/>
                  <a:gd name="T45" fmla="*/ 0 h 1363"/>
                  <a:gd name="T46" fmla="*/ 2887 w 2915"/>
                  <a:gd name="T47" fmla="*/ 96 h 1363"/>
                  <a:gd name="T48" fmla="*/ 2855 w 2915"/>
                  <a:gd name="T49" fmla="*/ 333 h 1363"/>
                  <a:gd name="T50" fmla="*/ 2842 w 2915"/>
                  <a:gd name="T51" fmla="*/ 711 h 1363"/>
                  <a:gd name="T52" fmla="*/ 2797 w 2915"/>
                  <a:gd name="T53" fmla="*/ 723 h 1363"/>
                  <a:gd name="T54" fmla="*/ 2739 w 2915"/>
                  <a:gd name="T55" fmla="*/ 736 h 1363"/>
                  <a:gd name="T56" fmla="*/ 2637 w 2915"/>
                  <a:gd name="T57" fmla="*/ 749 h 1363"/>
                  <a:gd name="T58" fmla="*/ 2592 w 2915"/>
                  <a:gd name="T59" fmla="*/ 768 h 1363"/>
                  <a:gd name="T60" fmla="*/ 2573 w 2915"/>
                  <a:gd name="T61" fmla="*/ 787 h 1363"/>
                  <a:gd name="T62" fmla="*/ 2509 w 2915"/>
                  <a:gd name="T63" fmla="*/ 807 h 1363"/>
                  <a:gd name="T64" fmla="*/ 2419 w 2915"/>
                  <a:gd name="T65" fmla="*/ 851 h 1363"/>
                  <a:gd name="T66" fmla="*/ 2151 w 2915"/>
                  <a:gd name="T67" fmla="*/ 903 h 1363"/>
                  <a:gd name="T68" fmla="*/ 1888 w 2915"/>
                  <a:gd name="T69" fmla="*/ 960 h 1363"/>
                  <a:gd name="T70" fmla="*/ 1760 w 2915"/>
                  <a:gd name="T71" fmla="*/ 1005 h 1363"/>
                  <a:gd name="T72" fmla="*/ 1626 w 2915"/>
                  <a:gd name="T73" fmla="*/ 1043 h 1363"/>
                  <a:gd name="T74" fmla="*/ 1504 w 2915"/>
                  <a:gd name="T75" fmla="*/ 1075 h 1363"/>
                  <a:gd name="T76" fmla="*/ 1351 w 2915"/>
                  <a:gd name="T77" fmla="*/ 1101 h 1363"/>
                  <a:gd name="T78" fmla="*/ 1287 w 2915"/>
                  <a:gd name="T79" fmla="*/ 1133 h 1363"/>
                  <a:gd name="T80" fmla="*/ 1178 w 2915"/>
                  <a:gd name="T81" fmla="*/ 1178 h 1363"/>
                  <a:gd name="T82" fmla="*/ 1107 w 2915"/>
                  <a:gd name="T83" fmla="*/ 1203 h 1363"/>
                  <a:gd name="T84" fmla="*/ 1043 w 2915"/>
                  <a:gd name="T85" fmla="*/ 1229 h 1363"/>
                  <a:gd name="T86" fmla="*/ 819 w 2915"/>
                  <a:gd name="T87" fmla="*/ 1299 h 1363"/>
                  <a:gd name="T88" fmla="*/ 755 w 2915"/>
                  <a:gd name="T89" fmla="*/ 1319 h 1363"/>
                  <a:gd name="T90" fmla="*/ 711 w 2915"/>
                  <a:gd name="T91" fmla="*/ 1325 h 1363"/>
                  <a:gd name="T92" fmla="*/ 691 w 2915"/>
                  <a:gd name="T93" fmla="*/ 1037 h 1363"/>
                  <a:gd name="T94" fmla="*/ 666 w 2915"/>
                  <a:gd name="T95" fmla="*/ 794 h 1363"/>
                  <a:gd name="T96" fmla="*/ 691 w 2915"/>
                  <a:gd name="T97" fmla="*/ 608 h 136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915"/>
                  <a:gd name="T148" fmla="*/ 0 h 1363"/>
                  <a:gd name="T149" fmla="*/ 2915 w 2915"/>
                  <a:gd name="T150" fmla="*/ 1363 h 136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915" h="1363">
                    <a:moveTo>
                      <a:pt x="0" y="154"/>
                    </a:moveTo>
                    <a:cubicBezTo>
                      <a:pt x="6" y="160"/>
                      <a:pt x="11" y="168"/>
                      <a:pt x="19" y="173"/>
                    </a:cubicBezTo>
                    <a:cubicBezTo>
                      <a:pt x="25" y="177"/>
                      <a:pt x="34" y="175"/>
                      <a:pt x="39" y="179"/>
                    </a:cubicBezTo>
                    <a:cubicBezTo>
                      <a:pt x="45" y="184"/>
                      <a:pt x="46" y="194"/>
                      <a:pt x="51" y="199"/>
                    </a:cubicBezTo>
                    <a:cubicBezTo>
                      <a:pt x="56" y="204"/>
                      <a:pt x="64" y="207"/>
                      <a:pt x="71" y="211"/>
                    </a:cubicBezTo>
                    <a:cubicBezTo>
                      <a:pt x="97" y="254"/>
                      <a:pt x="143" y="317"/>
                      <a:pt x="192" y="333"/>
                    </a:cubicBezTo>
                    <a:cubicBezTo>
                      <a:pt x="222" y="354"/>
                      <a:pt x="259" y="365"/>
                      <a:pt x="295" y="371"/>
                    </a:cubicBezTo>
                    <a:cubicBezTo>
                      <a:pt x="338" y="387"/>
                      <a:pt x="375" y="409"/>
                      <a:pt x="416" y="429"/>
                    </a:cubicBezTo>
                    <a:cubicBezTo>
                      <a:pt x="436" y="439"/>
                      <a:pt x="461" y="443"/>
                      <a:pt x="480" y="455"/>
                    </a:cubicBezTo>
                    <a:cubicBezTo>
                      <a:pt x="505" y="471"/>
                      <a:pt x="528" y="488"/>
                      <a:pt x="551" y="506"/>
                    </a:cubicBezTo>
                    <a:cubicBezTo>
                      <a:pt x="569" y="520"/>
                      <a:pt x="588" y="546"/>
                      <a:pt x="608" y="557"/>
                    </a:cubicBezTo>
                    <a:cubicBezTo>
                      <a:pt x="625" y="566"/>
                      <a:pt x="660" y="572"/>
                      <a:pt x="679" y="576"/>
                    </a:cubicBezTo>
                    <a:cubicBezTo>
                      <a:pt x="744" y="570"/>
                      <a:pt x="737" y="564"/>
                      <a:pt x="787" y="551"/>
                    </a:cubicBezTo>
                    <a:cubicBezTo>
                      <a:pt x="845" y="536"/>
                      <a:pt x="907" y="527"/>
                      <a:pt x="967" y="519"/>
                    </a:cubicBezTo>
                    <a:cubicBezTo>
                      <a:pt x="1100" y="482"/>
                      <a:pt x="1252" y="467"/>
                      <a:pt x="1389" y="461"/>
                    </a:cubicBezTo>
                    <a:cubicBezTo>
                      <a:pt x="1478" y="452"/>
                      <a:pt x="1564" y="431"/>
                      <a:pt x="1651" y="410"/>
                    </a:cubicBezTo>
                    <a:cubicBezTo>
                      <a:pt x="1686" y="393"/>
                      <a:pt x="1716" y="384"/>
                      <a:pt x="1754" y="378"/>
                    </a:cubicBezTo>
                    <a:cubicBezTo>
                      <a:pt x="1808" y="337"/>
                      <a:pt x="1884" y="327"/>
                      <a:pt x="1946" y="301"/>
                    </a:cubicBezTo>
                    <a:cubicBezTo>
                      <a:pt x="1965" y="293"/>
                      <a:pt x="1984" y="283"/>
                      <a:pt x="2003" y="275"/>
                    </a:cubicBezTo>
                    <a:cubicBezTo>
                      <a:pt x="2016" y="270"/>
                      <a:pt x="2042" y="263"/>
                      <a:pt x="2042" y="263"/>
                    </a:cubicBezTo>
                    <a:cubicBezTo>
                      <a:pt x="2117" y="212"/>
                      <a:pt x="2216" y="194"/>
                      <a:pt x="2304" y="186"/>
                    </a:cubicBezTo>
                    <a:cubicBezTo>
                      <a:pt x="2469" y="125"/>
                      <a:pt x="2636" y="59"/>
                      <a:pt x="2810" y="26"/>
                    </a:cubicBezTo>
                    <a:cubicBezTo>
                      <a:pt x="2831" y="12"/>
                      <a:pt x="2851" y="9"/>
                      <a:pt x="2874" y="0"/>
                    </a:cubicBezTo>
                    <a:cubicBezTo>
                      <a:pt x="2915" y="28"/>
                      <a:pt x="2897" y="8"/>
                      <a:pt x="2887" y="96"/>
                    </a:cubicBezTo>
                    <a:cubicBezTo>
                      <a:pt x="2878" y="174"/>
                      <a:pt x="2873" y="256"/>
                      <a:pt x="2855" y="333"/>
                    </a:cubicBezTo>
                    <a:cubicBezTo>
                      <a:pt x="2849" y="459"/>
                      <a:pt x="2860" y="586"/>
                      <a:pt x="2842" y="711"/>
                    </a:cubicBezTo>
                    <a:cubicBezTo>
                      <a:pt x="2840" y="726"/>
                      <a:pt x="2812" y="719"/>
                      <a:pt x="2797" y="723"/>
                    </a:cubicBezTo>
                    <a:cubicBezTo>
                      <a:pt x="2776" y="729"/>
                      <a:pt x="2761" y="733"/>
                      <a:pt x="2739" y="736"/>
                    </a:cubicBezTo>
                    <a:cubicBezTo>
                      <a:pt x="2705" y="741"/>
                      <a:pt x="2637" y="749"/>
                      <a:pt x="2637" y="749"/>
                    </a:cubicBezTo>
                    <a:cubicBezTo>
                      <a:pt x="2622" y="756"/>
                      <a:pt x="2606" y="759"/>
                      <a:pt x="2592" y="768"/>
                    </a:cubicBezTo>
                    <a:cubicBezTo>
                      <a:pt x="2585" y="773"/>
                      <a:pt x="2581" y="783"/>
                      <a:pt x="2573" y="787"/>
                    </a:cubicBezTo>
                    <a:cubicBezTo>
                      <a:pt x="2555" y="797"/>
                      <a:pt x="2528" y="797"/>
                      <a:pt x="2509" y="807"/>
                    </a:cubicBezTo>
                    <a:cubicBezTo>
                      <a:pt x="2479" y="822"/>
                      <a:pt x="2450" y="836"/>
                      <a:pt x="2419" y="851"/>
                    </a:cubicBezTo>
                    <a:cubicBezTo>
                      <a:pt x="2339" y="889"/>
                      <a:pt x="2236" y="890"/>
                      <a:pt x="2151" y="903"/>
                    </a:cubicBezTo>
                    <a:cubicBezTo>
                      <a:pt x="2070" y="940"/>
                      <a:pt x="1973" y="933"/>
                      <a:pt x="1888" y="960"/>
                    </a:cubicBezTo>
                    <a:cubicBezTo>
                      <a:pt x="1851" y="985"/>
                      <a:pt x="1804" y="999"/>
                      <a:pt x="1760" y="1005"/>
                    </a:cubicBezTo>
                    <a:cubicBezTo>
                      <a:pt x="1721" y="1032"/>
                      <a:pt x="1671" y="1034"/>
                      <a:pt x="1626" y="1043"/>
                    </a:cubicBezTo>
                    <a:cubicBezTo>
                      <a:pt x="1584" y="1051"/>
                      <a:pt x="1545" y="1065"/>
                      <a:pt x="1504" y="1075"/>
                    </a:cubicBezTo>
                    <a:cubicBezTo>
                      <a:pt x="1454" y="1087"/>
                      <a:pt x="1401" y="1092"/>
                      <a:pt x="1351" y="1101"/>
                    </a:cubicBezTo>
                    <a:cubicBezTo>
                      <a:pt x="1330" y="1115"/>
                      <a:pt x="1311" y="1126"/>
                      <a:pt x="1287" y="1133"/>
                    </a:cubicBezTo>
                    <a:cubicBezTo>
                      <a:pt x="1255" y="1157"/>
                      <a:pt x="1217" y="1169"/>
                      <a:pt x="1178" y="1178"/>
                    </a:cubicBezTo>
                    <a:cubicBezTo>
                      <a:pt x="1153" y="1190"/>
                      <a:pt x="1134" y="1197"/>
                      <a:pt x="1107" y="1203"/>
                    </a:cubicBezTo>
                    <a:cubicBezTo>
                      <a:pt x="1085" y="1218"/>
                      <a:pt x="1069" y="1223"/>
                      <a:pt x="1043" y="1229"/>
                    </a:cubicBezTo>
                    <a:cubicBezTo>
                      <a:pt x="986" y="1268"/>
                      <a:pt x="887" y="1291"/>
                      <a:pt x="819" y="1299"/>
                    </a:cubicBezTo>
                    <a:cubicBezTo>
                      <a:pt x="798" y="1307"/>
                      <a:pt x="776" y="1312"/>
                      <a:pt x="755" y="1319"/>
                    </a:cubicBezTo>
                    <a:cubicBezTo>
                      <a:pt x="735" y="1339"/>
                      <a:pt x="723" y="1363"/>
                      <a:pt x="711" y="1325"/>
                    </a:cubicBezTo>
                    <a:cubicBezTo>
                      <a:pt x="719" y="1229"/>
                      <a:pt x="735" y="1126"/>
                      <a:pt x="691" y="1037"/>
                    </a:cubicBezTo>
                    <a:cubicBezTo>
                      <a:pt x="673" y="957"/>
                      <a:pt x="685" y="874"/>
                      <a:pt x="666" y="794"/>
                    </a:cubicBezTo>
                    <a:cubicBezTo>
                      <a:pt x="670" y="713"/>
                      <a:pt x="662" y="671"/>
                      <a:pt x="691" y="6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4" name="Freeform 213"/>
              <p:cNvSpPr>
                <a:spLocks/>
              </p:cNvSpPr>
              <p:nvPr/>
            </p:nvSpPr>
            <p:spPr bwMode="auto">
              <a:xfrm>
                <a:off x="1126" y="2208"/>
                <a:ext cx="839" cy="1158"/>
              </a:xfrm>
              <a:custGeom>
                <a:avLst/>
                <a:gdLst>
                  <a:gd name="T0" fmla="*/ 0 w 839"/>
                  <a:gd name="T1" fmla="*/ 0 h 1158"/>
                  <a:gd name="T2" fmla="*/ 20 w 839"/>
                  <a:gd name="T3" fmla="*/ 186 h 1158"/>
                  <a:gd name="T4" fmla="*/ 39 w 839"/>
                  <a:gd name="T5" fmla="*/ 301 h 1158"/>
                  <a:gd name="T6" fmla="*/ 13 w 839"/>
                  <a:gd name="T7" fmla="*/ 691 h 1158"/>
                  <a:gd name="T8" fmla="*/ 96 w 839"/>
                  <a:gd name="T9" fmla="*/ 742 h 1158"/>
                  <a:gd name="T10" fmla="*/ 135 w 839"/>
                  <a:gd name="T11" fmla="*/ 762 h 1158"/>
                  <a:gd name="T12" fmla="*/ 148 w 839"/>
                  <a:gd name="T13" fmla="*/ 781 h 1158"/>
                  <a:gd name="T14" fmla="*/ 224 w 839"/>
                  <a:gd name="T15" fmla="*/ 806 h 1158"/>
                  <a:gd name="T16" fmla="*/ 327 w 839"/>
                  <a:gd name="T17" fmla="*/ 851 h 1158"/>
                  <a:gd name="T18" fmla="*/ 372 w 839"/>
                  <a:gd name="T19" fmla="*/ 864 h 1158"/>
                  <a:gd name="T20" fmla="*/ 474 w 839"/>
                  <a:gd name="T21" fmla="*/ 915 h 1158"/>
                  <a:gd name="T22" fmla="*/ 564 w 839"/>
                  <a:gd name="T23" fmla="*/ 966 h 1158"/>
                  <a:gd name="T24" fmla="*/ 666 w 839"/>
                  <a:gd name="T25" fmla="*/ 1030 h 1158"/>
                  <a:gd name="T26" fmla="*/ 704 w 839"/>
                  <a:gd name="T27" fmla="*/ 1062 h 1158"/>
                  <a:gd name="T28" fmla="*/ 768 w 839"/>
                  <a:gd name="T29" fmla="*/ 1101 h 1158"/>
                  <a:gd name="T30" fmla="*/ 820 w 839"/>
                  <a:gd name="T31" fmla="*/ 1146 h 1158"/>
                  <a:gd name="T32" fmla="*/ 839 w 839"/>
                  <a:gd name="T33" fmla="*/ 1158 h 115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39"/>
                  <a:gd name="T52" fmla="*/ 0 h 1158"/>
                  <a:gd name="T53" fmla="*/ 839 w 839"/>
                  <a:gd name="T54" fmla="*/ 1158 h 115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39" h="1158">
                    <a:moveTo>
                      <a:pt x="0" y="0"/>
                    </a:moveTo>
                    <a:cubicBezTo>
                      <a:pt x="4" y="62"/>
                      <a:pt x="4" y="126"/>
                      <a:pt x="20" y="186"/>
                    </a:cubicBezTo>
                    <a:cubicBezTo>
                      <a:pt x="25" y="224"/>
                      <a:pt x="26" y="265"/>
                      <a:pt x="39" y="301"/>
                    </a:cubicBezTo>
                    <a:cubicBezTo>
                      <a:pt x="35" y="431"/>
                      <a:pt x="41" y="563"/>
                      <a:pt x="13" y="691"/>
                    </a:cubicBezTo>
                    <a:cubicBezTo>
                      <a:pt x="33" y="732"/>
                      <a:pt x="55" y="732"/>
                      <a:pt x="96" y="742"/>
                    </a:cubicBezTo>
                    <a:cubicBezTo>
                      <a:pt x="108" y="750"/>
                      <a:pt x="124" y="753"/>
                      <a:pt x="135" y="762"/>
                    </a:cubicBezTo>
                    <a:cubicBezTo>
                      <a:pt x="141" y="767"/>
                      <a:pt x="142" y="776"/>
                      <a:pt x="148" y="781"/>
                    </a:cubicBezTo>
                    <a:cubicBezTo>
                      <a:pt x="166" y="795"/>
                      <a:pt x="202" y="802"/>
                      <a:pt x="224" y="806"/>
                    </a:cubicBezTo>
                    <a:cubicBezTo>
                      <a:pt x="254" y="826"/>
                      <a:pt x="293" y="841"/>
                      <a:pt x="327" y="851"/>
                    </a:cubicBezTo>
                    <a:cubicBezTo>
                      <a:pt x="342" y="855"/>
                      <a:pt x="372" y="864"/>
                      <a:pt x="372" y="864"/>
                    </a:cubicBezTo>
                    <a:cubicBezTo>
                      <a:pt x="411" y="891"/>
                      <a:pt x="431" y="901"/>
                      <a:pt x="474" y="915"/>
                    </a:cubicBezTo>
                    <a:cubicBezTo>
                      <a:pt x="503" y="935"/>
                      <a:pt x="535" y="947"/>
                      <a:pt x="564" y="966"/>
                    </a:cubicBezTo>
                    <a:cubicBezTo>
                      <a:pt x="597" y="988"/>
                      <a:pt x="628" y="1018"/>
                      <a:pt x="666" y="1030"/>
                    </a:cubicBezTo>
                    <a:cubicBezTo>
                      <a:pt x="720" y="1067"/>
                      <a:pt x="647" y="1016"/>
                      <a:pt x="704" y="1062"/>
                    </a:cubicBezTo>
                    <a:cubicBezTo>
                      <a:pt x="723" y="1078"/>
                      <a:pt x="747" y="1087"/>
                      <a:pt x="768" y="1101"/>
                    </a:cubicBezTo>
                    <a:cubicBezTo>
                      <a:pt x="790" y="1132"/>
                      <a:pt x="775" y="1117"/>
                      <a:pt x="820" y="1146"/>
                    </a:cubicBezTo>
                    <a:cubicBezTo>
                      <a:pt x="826" y="1150"/>
                      <a:pt x="839" y="1158"/>
                      <a:pt x="839" y="11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5" name="Freeform 214"/>
              <p:cNvSpPr>
                <a:spLocks/>
              </p:cNvSpPr>
              <p:nvPr/>
            </p:nvSpPr>
            <p:spPr bwMode="auto">
              <a:xfrm>
                <a:off x="1126" y="1567"/>
                <a:ext cx="2908" cy="641"/>
              </a:xfrm>
              <a:custGeom>
                <a:avLst/>
                <a:gdLst>
                  <a:gd name="T0" fmla="*/ 0 w 2908"/>
                  <a:gd name="T1" fmla="*/ 641 h 641"/>
                  <a:gd name="T2" fmla="*/ 64 w 2908"/>
                  <a:gd name="T3" fmla="*/ 622 h 641"/>
                  <a:gd name="T4" fmla="*/ 263 w 2908"/>
                  <a:gd name="T5" fmla="*/ 558 h 641"/>
                  <a:gd name="T6" fmla="*/ 352 w 2908"/>
                  <a:gd name="T7" fmla="*/ 443 h 641"/>
                  <a:gd name="T8" fmla="*/ 461 w 2908"/>
                  <a:gd name="T9" fmla="*/ 462 h 641"/>
                  <a:gd name="T10" fmla="*/ 519 w 2908"/>
                  <a:gd name="T11" fmla="*/ 487 h 641"/>
                  <a:gd name="T12" fmla="*/ 602 w 2908"/>
                  <a:gd name="T13" fmla="*/ 494 h 641"/>
                  <a:gd name="T14" fmla="*/ 660 w 2908"/>
                  <a:gd name="T15" fmla="*/ 462 h 641"/>
                  <a:gd name="T16" fmla="*/ 698 w 2908"/>
                  <a:gd name="T17" fmla="*/ 430 h 641"/>
                  <a:gd name="T18" fmla="*/ 762 w 2908"/>
                  <a:gd name="T19" fmla="*/ 417 h 641"/>
                  <a:gd name="T20" fmla="*/ 800 w 2908"/>
                  <a:gd name="T21" fmla="*/ 340 h 641"/>
                  <a:gd name="T22" fmla="*/ 896 w 2908"/>
                  <a:gd name="T23" fmla="*/ 289 h 641"/>
                  <a:gd name="T24" fmla="*/ 1114 w 2908"/>
                  <a:gd name="T25" fmla="*/ 321 h 641"/>
                  <a:gd name="T26" fmla="*/ 1261 w 2908"/>
                  <a:gd name="T27" fmla="*/ 321 h 641"/>
                  <a:gd name="T28" fmla="*/ 1338 w 2908"/>
                  <a:gd name="T29" fmla="*/ 289 h 641"/>
                  <a:gd name="T30" fmla="*/ 1383 w 2908"/>
                  <a:gd name="T31" fmla="*/ 187 h 641"/>
                  <a:gd name="T32" fmla="*/ 1440 w 2908"/>
                  <a:gd name="T33" fmla="*/ 167 h 641"/>
                  <a:gd name="T34" fmla="*/ 1479 w 2908"/>
                  <a:gd name="T35" fmla="*/ 155 h 641"/>
                  <a:gd name="T36" fmla="*/ 1626 w 2908"/>
                  <a:gd name="T37" fmla="*/ 180 h 641"/>
                  <a:gd name="T38" fmla="*/ 1664 w 2908"/>
                  <a:gd name="T39" fmla="*/ 199 h 641"/>
                  <a:gd name="T40" fmla="*/ 1703 w 2908"/>
                  <a:gd name="T41" fmla="*/ 212 h 641"/>
                  <a:gd name="T42" fmla="*/ 1850 w 2908"/>
                  <a:gd name="T43" fmla="*/ 148 h 641"/>
                  <a:gd name="T44" fmla="*/ 1933 w 2908"/>
                  <a:gd name="T45" fmla="*/ 65 h 641"/>
                  <a:gd name="T46" fmla="*/ 1952 w 2908"/>
                  <a:gd name="T47" fmla="*/ 46 h 641"/>
                  <a:gd name="T48" fmla="*/ 2055 w 2908"/>
                  <a:gd name="T49" fmla="*/ 14 h 641"/>
                  <a:gd name="T50" fmla="*/ 2183 w 2908"/>
                  <a:gd name="T51" fmla="*/ 27 h 641"/>
                  <a:gd name="T52" fmla="*/ 2215 w 2908"/>
                  <a:gd name="T53" fmla="*/ 52 h 641"/>
                  <a:gd name="T54" fmla="*/ 2240 w 2908"/>
                  <a:gd name="T55" fmla="*/ 91 h 641"/>
                  <a:gd name="T56" fmla="*/ 2272 w 2908"/>
                  <a:gd name="T57" fmla="*/ 135 h 641"/>
                  <a:gd name="T58" fmla="*/ 2330 w 2908"/>
                  <a:gd name="T59" fmla="*/ 167 h 641"/>
                  <a:gd name="T60" fmla="*/ 2349 w 2908"/>
                  <a:gd name="T61" fmla="*/ 187 h 641"/>
                  <a:gd name="T62" fmla="*/ 2484 w 2908"/>
                  <a:gd name="T63" fmla="*/ 225 h 641"/>
                  <a:gd name="T64" fmla="*/ 2586 w 2908"/>
                  <a:gd name="T65" fmla="*/ 251 h 641"/>
                  <a:gd name="T66" fmla="*/ 2605 w 2908"/>
                  <a:gd name="T67" fmla="*/ 270 h 641"/>
                  <a:gd name="T68" fmla="*/ 2631 w 2908"/>
                  <a:gd name="T69" fmla="*/ 308 h 641"/>
                  <a:gd name="T70" fmla="*/ 2650 w 2908"/>
                  <a:gd name="T71" fmla="*/ 347 h 641"/>
                  <a:gd name="T72" fmla="*/ 2701 w 2908"/>
                  <a:gd name="T73" fmla="*/ 404 h 641"/>
                  <a:gd name="T74" fmla="*/ 2784 w 2908"/>
                  <a:gd name="T75" fmla="*/ 436 h 641"/>
                  <a:gd name="T76" fmla="*/ 2868 w 2908"/>
                  <a:gd name="T77" fmla="*/ 475 h 641"/>
                  <a:gd name="T78" fmla="*/ 2880 w 2908"/>
                  <a:gd name="T79" fmla="*/ 494 h 641"/>
                  <a:gd name="T80" fmla="*/ 2893 w 2908"/>
                  <a:gd name="T81" fmla="*/ 507 h 64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908"/>
                  <a:gd name="T124" fmla="*/ 0 h 641"/>
                  <a:gd name="T125" fmla="*/ 2908 w 2908"/>
                  <a:gd name="T126" fmla="*/ 641 h 64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908" h="641">
                    <a:moveTo>
                      <a:pt x="0" y="641"/>
                    </a:moveTo>
                    <a:cubicBezTo>
                      <a:pt x="22" y="636"/>
                      <a:pt x="42" y="629"/>
                      <a:pt x="64" y="622"/>
                    </a:cubicBezTo>
                    <a:cubicBezTo>
                      <a:pt x="121" y="585"/>
                      <a:pt x="199" y="578"/>
                      <a:pt x="263" y="558"/>
                    </a:cubicBezTo>
                    <a:cubicBezTo>
                      <a:pt x="271" y="479"/>
                      <a:pt x="277" y="455"/>
                      <a:pt x="352" y="443"/>
                    </a:cubicBezTo>
                    <a:cubicBezTo>
                      <a:pt x="363" y="445"/>
                      <a:pt x="433" y="447"/>
                      <a:pt x="461" y="462"/>
                    </a:cubicBezTo>
                    <a:cubicBezTo>
                      <a:pt x="480" y="472"/>
                      <a:pt x="519" y="487"/>
                      <a:pt x="519" y="487"/>
                    </a:cubicBezTo>
                    <a:cubicBezTo>
                      <a:pt x="559" y="529"/>
                      <a:pt x="554" y="505"/>
                      <a:pt x="602" y="494"/>
                    </a:cubicBezTo>
                    <a:cubicBezTo>
                      <a:pt x="621" y="481"/>
                      <a:pt x="642" y="477"/>
                      <a:pt x="660" y="462"/>
                    </a:cubicBezTo>
                    <a:cubicBezTo>
                      <a:pt x="674" y="451"/>
                      <a:pt x="681" y="437"/>
                      <a:pt x="698" y="430"/>
                    </a:cubicBezTo>
                    <a:cubicBezTo>
                      <a:pt x="705" y="427"/>
                      <a:pt x="755" y="418"/>
                      <a:pt x="762" y="417"/>
                    </a:cubicBezTo>
                    <a:cubicBezTo>
                      <a:pt x="772" y="385"/>
                      <a:pt x="772" y="359"/>
                      <a:pt x="800" y="340"/>
                    </a:cubicBezTo>
                    <a:cubicBezTo>
                      <a:pt x="814" y="301"/>
                      <a:pt x="859" y="298"/>
                      <a:pt x="896" y="289"/>
                    </a:cubicBezTo>
                    <a:cubicBezTo>
                      <a:pt x="1115" y="297"/>
                      <a:pt x="1001" y="285"/>
                      <a:pt x="1114" y="321"/>
                    </a:cubicBezTo>
                    <a:cubicBezTo>
                      <a:pt x="1160" y="352"/>
                      <a:pt x="1210" y="328"/>
                      <a:pt x="1261" y="321"/>
                    </a:cubicBezTo>
                    <a:cubicBezTo>
                      <a:pt x="1289" y="312"/>
                      <a:pt x="1311" y="298"/>
                      <a:pt x="1338" y="289"/>
                    </a:cubicBezTo>
                    <a:cubicBezTo>
                      <a:pt x="1343" y="225"/>
                      <a:pt x="1337" y="218"/>
                      <a:pt x="1383" y="187"/>
                    </a:cubicBezTo>
                    <a:cubicBezTo>
                      <a:pt x="1397" y="177"/>
                      <a:pt x="1424" y="172"/>
                      <a:pt x="1440" y="167"/>
                    </a:cubicBezTo>
                    <a:cubicBezTo>
                      <a:pt x="1453" y="163"/>
                      <a:pt x="1479" y="155"/>
                      <a:pt x="1479" y="155"/>
                    </a:cubicBezTo>
                    <a:cubicBezTo>
                      <a:pt x="1543" y="159"/>
                      <a:pt x="1572" y="162"/>
                      <a:pt x="1626" y="180"/>
                    </a:cubicBezTo>
                    <a:cubicBezTo>
                      <a:pt x="1695" y="203"/>
                      <a:pt x="1592" y="168"/>
                      <a:pt x="1664" y="199"/>
                    </a:cubicBezTo>
                    <a:cubicBezTo>
                      <a:pt x="1677" y="204"/>
                      <a:pt x="1703" y="212"/>
                      <a:pt x="1703" y="212"/>
                    </a:cubicBezTo>
                    <a:cubicBezTo>
                      <a:pt x="1736" y="164"/>
                      <a:pt x="1798" y="167"/>
                      <a:pt x="1850" y="148"/>
                    </a:cubicBezTo>
                    <a:cubicBezTo>
                      <a:pt x="1865" y="101"/>
                      <a:pt x="1902" y="96"/>
                      <a:pt x="1933" y="65"/>
                    </a:cubicBezTo>
                    <a:cubicBezTo>
                      <a:pt x="1939" y="59"/>
                      <a:pt x="1944" y="50"/>
                      <a:pt x="1952" y="46"/>
                    </a:cubicBezTo>
                    <a:cubicBezTo>
                      <a:pt x="1978" y="32"/>
                      <a:pt x="2025" y="21"/>
                      <a:pt x="2055" y="14"/>
                    </a:cubicBezTo>
                    <a:cubicBezTo>
                      <a:pt x="2098" y="16"/>
                      <a:pt x="2150" y="0"/>
                      <a:pt x="2183" y="27"/>
                    </a:cubicBezTo>
                    <a:cubicBezTo>
                      <a:pt x="2222" y="58"/>
                      <a:pt x="2170" y="38"/>
                      <a:pt x="2215" y="52"/>
                    </a:cubicBezTo>
                    <a:cubicBezTo>
                      <a:pt x="2228" y="94"/>
                      <a:pt x="2210" y="46"/>
                      <a:pt x="2240" y="91"/>
                    </a:cubicBezTo>
                    <a:cubicBezTo>
                      <a:pt x="2257" y="117"/>
                      <a:pt x="2235" y="123"/>
                      <a:pt x="2272" y="135"/>
                    </a:cubicBezTo>
                    <a:cubicBezTo>
                      <a:pt x="2291" y="147"/>
                      <a:pt x="2313" y="153"/>
                      <a:pt x="2330" y="167"/>
                    </a:cubicBezTo>
                    <a:cubicBezTo>
                      <a:pt x="2337" y="173"/>
                      <a:pt x="2341" y="183"/>
                      <a:pt x="2349" y="187"/>
                    </a:cubicBezTo>
                    <a:cubicBezTo>
                      <a:pt x="2388" y="209"/>
                      <a:pt x="2442" y="212"/>
                      <a:pt x="2484" y="225"/>
                    </a:cubicBezTo>
                    <a:cubicBezTo>
                      <a:pt x="2519" y="249"/>
                      <a:pt x="2538" y="246"/>
                      <a:pt x="2586" y="251"/>
                    </a:cubicBezTo>
                    <a:cubicBezTo>
                      <a:pt x="2592" y="257"/>
                      <a:pt x="2599" y="263"/>
                      <a:pt x="2605" y="270"/>
                    </a:cubicBezTo>
                    <a:cubicBezTo>
                      <a:pt x="2615" y="282"/>
                      <a:pt x="2631" y="308"/>
                      <a:pt x="2631" y="308"/>
                    </a:cubicBezTo>
                    <a:cubicBezTo>
                      <a:pt x="2646" y="355"/>
                      <a:pt x="2626" y="297"/>
                      <a:pt x="2650" y="347"/>
                    </a:cubicBezTo>
                    <a:cubicBezTo>
                      <a:pt x="2668" y="383"/>
                      <a:pt x="2656" y="390"/>
                      <a:pt x="2701" y="404"/>
                    </a:cubicBezTo>
                    <a:cubicBezTo>
                      <a:pt x="2726" y="421"/>
                      <a:pt x="2754" y="429"/>
                      <a:pt x="2784" y="436"/>
                    </a:cubicBezTo>
                    <a:cubicBezTo>
                      <a:pt x="2811" y="454"/>
                      <a:pt x="2841" y="457"/>
                      <a:pt x="2868" y="475"/>
                    </a:cubicBezTo>
                    <a:cubicBezTo>
                      <a:pt x="2872" y="481"/>
                      <a:pt x="2874" y="489"/>
                      <a:pt x="2880" y="494"/>
                    </a:cubicBezTo>
                    <a:cubicBezTo>
                      <a:pt x="2897" y="507"/>
                      <a:pt x="2908" y="492"/>
                      <a:pt x="2893" y="507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6" name="Freeform 215"/>
              <p:cNvSpPr>
                <a:spLocks/>
              </p:cNvSpPr>
              <p:nvPr/>
            </p:nvSpPr>
            <p:spPr bwMode="auto">
              <a:xfrm>
                <a:off x="1408" y="2067"/>
                <a:ext cx="336" cy="141"/>
              </a:xfrm>
              <a:custGeom>
                <a:avLst/>
                <a:gdLst>
                  <a:gd name="T0" fmla="*/ 0 w 336"/>
                  <a:gd name="T1" fmla="*/ 58 h 141"/>
                  <a:gd name="T2" fmla="*/ 77 w 336"/>
                  <a:gd name="T3" fmla="*/ 109 h 141"/>
                  <a:gd name="T4" fmla="*/ 134 w 336"/>
                  <a:gd name="T5" fmla="*/ 135 h 141"/>
                  <a:gd name="T6" fmla="*/ 294 w 336"/>
                  <a:gd name="T7" fmla="*/ 128 h 141"/>
                  <a:gd name="T8" fmla="*/ 320 w 336"/>
                  <a:gd name="T9" fmla="*/ 90 h 141"/>
                  <a:gd name="T10" fmla="*/ 314 w 336"/>
                  <a:gd name="T11" fmla="*/ 0 h 14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6"/>
                  <a:gd name="T19" fmla="*/ 0 h 141"/>
                  <a:gd name="T20" fmla="*/ 336 w 336"/>
                  <a:gd name="T21" fmla="*/ 141 h 14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6" h="141">
                    <a:moveTo>
                      <a:pt x="0" y="58"/>
                    </a:moveTo>
                    <a:cubicBezTo>
                      <a:pt x="21" y="88"/>
                      <a:pt x="43" y="101"/>
                      <a:pt x="77" y="109"/>
                    </a:cubicBezTo>
                    <a:cubicBezTo>
                      <a:pt x="96" y="122"/>
                      <a:pt x="113" y="127"/>
                      <a:pt x="134" y="135"/>
                    </a:cubicBezTo>
                    <a:cubicBezTo>
                      <a:pt x="187" y="133"/>
                      <a:pt x="242" y="141"/>
                      <a:pt x="294" y="128"/>
                    </a:cubicBezTo>
                    <a:cubicBezTo>
                      <a:pt x="309" y="124"/>
                      <a:pt x="320" y="90"/>
                      <a:pt x="320" y="90"/>
                    </a:cubicBezTo>
                    <a:cubicBezTo>
                      <a:pt x="327" y="61"/>
                      <a:pt x="336" y="25"/>
                      <a:pt x="31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7" name="Freeform 216"/>
              <p:cNvSpPr>
                <a:spLocks/>
              </p:cNvSpPr>
              <p:nvPr/>
            </p:nvSpPr>
            <p:spPr bwMode="auto">
              <a:xfrm>
                <a:off x="1744" y="2221"/>
                <a:ext cx="419" cy="198"/>
              </a:xfrm>
              <a:custGeom>
                <a:avLst/>
                <a:gdLst>
                  <a:gd name="T0" fmla="*/ 86 w 419"/>
                  <a:gd name="T1" fmla="*/ 45 h 198"/>
                  <a:gd name="T2" fmla="*/ 22 w 419"/>
                  <a:gd name="T3" fmla="*/ 77 h 198"/>
                  <a:gd name="T4" fmla="*/ 16 w 419"/>
                  <a:gd name="T5" fmla="*/ 147 h 198"/>
                  <a:gd name="T6" fmla="*/ 157 w 419"/>
                  <a:gd name="T7" fmla="*/ 198 h 198"/>
                  <a:gd name="T8" fmla="*/ 291 w 419"/>
                  <a:gd name="T9" fmla="*/ 185 h 198"/>
                  <a:gd name="T10" fmla="*/ 349 w 419"/>
                  <a:gd name="T11" fmla="*/ 153 h 198"/>
                  <a:gd name="T12" fmla="*/ 394 w 419"/>
                  <a:gd name="T13" fmla="*/ 141 h 198"/>
                  <a:gd name="T14" fmla="*/ 419 w 419"/>
                  <a:gd name="T15" fmla="*/ 83 h 198"/>
                  <a:gd name="T16" fmla="*/ 349 w 419"/>
                  <a:gd name="T17" fmla="*/ 25 h 198"/>
                  <a:gd name="T18" fmla="*/ 291 w 419"/>
                  <a:gd name="T19" fmla="*/ 0 h 198"/>
                  <a:gd name="T20" fmla="*/ 125 w 419"/>
                  <a:gd name="T21" fmla="*/ 19 h 198"/>
                  <a:gd name="T22" fmla="*/ 86 w 419"/>
                  <a:gd name="T23" fmla="*/ 45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19"/>
                  <a:gd name="T37" fmla="*/ 0 h 198"/>
                  <a:gd name="T38" fmla="*/ 419 w 41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19" h="198">
                    <a:moveTo>
                      <a:pt x="86" y="45"/>
                    </a:moveTo>
                    <a:cubicBezTo>
                      <a:pt x="52" y="51"/>
                      <a:pt x="40" y="49"/>
                      <a:pt x="22" y="77"/>
                    </a:cubicBezTo>
                    <a:cubicBezTo>
                      <a:pt x="16" y="96"/>
                      <a:pt x="0" y="126"/>
                      <a:pt x="16" y="147"/>
                    </a:cubicBezTo>
                    <a:cubicBezTo>
                      <a:pt x="44" y="184"/>
                      <a:pt x="116" y="192"/>
                      <a:pt x="157" y="198"/>
                    </a:cubicBezTo>
                    <a:cubicBezTo>
                      <a:pt x="201" y="192"/>
                      <a:pt x="247" y="193"/>
                      <a:pt x="291" y="185"/>
                    </a:cubicBezTo>
                    <a:cubicBezTo>
                      <a:pt x="309" y="182"/>
                      <a:pt x="332" y="160"/>
                      <a:pt x="349" y="153"/>
                    </a:cubicBezTo>
                    <a:cubicBezTo>
                      <a:pt x="363" y="147"/>
                      <a:pt x="379" y="145"/>
                      <a:pt x="394" y="141"/>
                    </a:cubicBezTo>
                    <a:cubicBezTo>
                      <a:pt x="400" y="120"/>
                      <a:pt x="412" y="104"/>
                      <a:pt x="419" y="83"/>
                    </a:cubicBezTo>
                    <a:cubicBezTo>
                      <a:pt x="392" y="64"/>
                      <a:pt x="378" y="44"/>
                      <a:pt x="349" y="25"/>
                    </a:cubicBezTo>
                    <a:cubicBezTo>
                      <a:pt x="331" y="13"/>
                      <a:pt x="291" y="0"/>
                      <a:pt x="291" y="0"/>
                    </a:cubicBezTo>
                    <a:cubicBezTo>
                      <a:pt x="219" y="4"/>
                      <a:pt x="186" y="6"/>
                      <a:pt x="125" y="19"/>
                    </a:cubicBezTo>
                    <a:cubicBezTo>
                      <a:pt x="104" y="24"/>
                      <a:pt x="38" y="27"/>
                      <a:pt x="86" y="45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8" name="Freeform 217"/>
              <p:cNvSpPr>
                <a:spLocks/>
              </p:cNvSpPr>
              <p:nvPr/>
            </p:nvSpPr>
            <p:spPr bwMode="auto">
              <a:xfrm>
                <a:off x="2295" y="2093"/>
                <a:ext cx="399" cy="198"/>
              </a:xfrm>
              <a:custGeom>
                <a:avLst/>
                <a:gdLst>
                  <a:gd name="T0" fmla="*/ 92 w 399"/>
                  <a:gd name="T1" fmla="*/ 38 h 198"/>
                  <a:gd name="T2" fmla="*/ 35 w 399"/>
                  <a:gd name="T3" fmla="*/ 64 h 198"/>
                  <a:gd name="T4" fmla="*/ 15 w 399"/>
                  <a:gd name="T5" fmla="*/ 166 h 198"/>
                  <a:gd name="T6" fmla="*/ 28 w 399"/>
                  <a:gd name="T7" fmla="*/ 185 h 198"/>
                  <a:gd name="T8" fmla="*/ 92 w 399"/>
                  <a:gd name="T9" fmla="*/ 198 h 198"/>
                  <a:gd name="T10" fmla="*/ 278 w 399"/>
                  <a:gd name="T11" fmla="*/ 192 h 198"/>
                  <a:gd name="T12" fmla="*/ 348 w 399"/>
                  <a:gd name="T13" fmla="*/ 173 h 198"/>
                  <a:gd name="T14" fmla="*/ 387 w 399"/>
                  <a:gd name="T15" fmla="*/ 121 h 198"/>
                  <a:gd name="T16" fmla="*/ 399 w 399"/>
                  <a:gd name="T17" fmla="*/ 83 h 198"/>
                  <a:gd name="T18" fmla="*/ 265 w 399"/>
                  <a:gd name="T19" fmla="*/ 0 h 198"/>
                  <a:gd name="T20" fmla="*/ 124 w 399"/>
                  <a:gd name="T21" fmla="*/ 19 h 198"/>
                  <a:gd name="T22" fmla="*/ 92 w 399"/>
                  <a:gd name="T23" fmla="*/ 38 h 19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9"/>
                  <a:gd name="T37" fmla="*/ 0 h 198"/>
                  <a:gd name="T38" fmla="*/ 399 w 399"/>
                  <a:gd name="T39" fmla="*/ 198 h 19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9" h="198">
                    <a:moveTo>
                      <a:pt x="92" y="38"/>
                    </a:moveTo>
                    <a:cubicBezTo>
                      <a:pt x="72" y="45"/>
                      <a:pt x="55" y="57"/>
                      <a:pt x="35" y="64"/>
                    </a:cubicBezTo>
                    <a:cubicBezTo>
                      <a:pt x="3" y="111"/>
                      <a:pt x="0" y="98"/>
                      <a:pt x="15" y="166"/>
                    </a:cubicBezTo>
                    <a:cubicBezTo>
                      <a:pt x="17" y="173"/>
                      <a:pt x="21" y="182"/>
                      <a:pt x="28" y="185"/>
                    </a:cubicBezTo>
                    <a:cubicBezTo>
                      <a:pt x="47" y="195"/>
                      <a:pt x="71" y="193"/>
                      <a:pt x="92" y="198"/>
                    </a:cubicBezTo>
                    <a:cubicBezTo>
                      <a:pt x="154" y="196"/>
                      <a:pt x="216" y="196"/>
                      <a:pt x="278" y="192"/>
                    </a:cubicBezTo>
                    <a:cubicBezTo>
                      <a:pt x="302" y="191"/>
                      <a:pt x="348" y="173"/>
                      <a:pt x="348" y="173"/>
                    </a:cubicBezTo>
                    <a:cubicBezTo>
                      <a:pt x="370" y="158"/>
                      <a:pt x="379" y="146"/>
                      <a:pt x="387" y="121"/>
                    </a:cubicBezTo>
                    <a:cubicBezTo>
                      <a:pt x="391" y="108"/>
                      <a:pt x="399" y="83"/>
                      <a:pt x="399" y="83"/>
                    </a:cubicBezTo>
                    <a:cubicBezTo>
                      <a:pt x="381" y="27"/>
                      <a:pt x="317" y="16"/>
                      <a:pt x="265" y="0"/>
                    </a:cubicBezTo>
                    <a:cubicBezTo>
                      <a:pt x="211" y="4"/>
                      <a:pt x="175" y="12"/>
                      <a:pt x="124" y="19"/>
                    </a:cubicBezTo>
                    <a:cubicBezTo>
                      <a:pt x="101" y="35"/>
                      <a:pt x="112" y="29"/>
                      <a:pt x="92" y="38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9" name="Freeform 218"/>
              <p:cNvSpPr>
                <a:spLocks/>
              </p:cNvSpPr>
              <p:nvPr/>
            </p:nvSpPr>
            <p:spPr bwMode="auto">
              <a:xfrm>
                <a:off x="2894" y="1946"/>
                <a:ext cx="347" cy="178"/>
              </a:xfrm>
              <a:custGeom>
                <a:avLst/>
                <a:gdLst>
                  <a:gd name="T0" fmla="*/ 165 w 347"/>
                  <a:gd name="T1" fmla="*/ 12 h 178"/>
                  <a:gd name="T2" fmla="*/ 63 w 347"/>
                  <a:gd name="T3" fmla="*/ 32 h 178"/>
                  <a:gd name="T4" fmla="*/ 24 w 347"/>
                  <a:gd name="T5" fmla="*/ 44 h 178"/>
                  <a:gd name="T6" fmla="*/ 12 w 347"/>
                  <a:gd name="T7" fmla="*/ 83 h 178"/>
                  <a:gd name="T8" fmla="*/ 120 w 347"/>
                  <a:gd name="T9" fmla="*/ 160 h 178"/>
                  <a:gd name="T10" fmla="*/ 332 w 347"/>
                  <a:gd name="T11" fmla="*/ 128 h 178"/>
                  <a:gd name="T12" fmla="*/ 344 w 347"/>
                  <a:gd name="T13" fmla="*/ 89 h 178"/>
                  <a:gd name="T14" fmla="*/ 325 w 347"/>
                  <a:gd name="T15" fmla="*/ 44 h 178"/>
                  <a:gd name="T16" fmla="*/ 172 w 347"/>
                  <a:gd name="T17" fmla="*/ 12 h 178"/>
                  <a:gd name="T18" fmla="*/ 69 w 347"/>
                  <a:gd name="T19" fmla="*/ 0 h 1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7"/>
                  <a:gd name="T31" fmla="*/ 0 h 178"/>
                  <a:gd name="T32" fmla="*/ 347 w 347"/>
                  <a:gd name="T33" fmla="*/ 178 h 17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7" h="178">
                    <a:moveTo>
                      <a:pt x="165" y="12"/>
                    </a:moveTo>
                    <a:cubicBezTo>
                      <a:pt x="30" y="33"/>
                      <a:pt x="119" y="14"/>
                      <a:pt x="63" y="32"/>
                    </a:cubicBezTo>
                    <a:cubicBezTo>
                      <a:pt x="50" y="36"/>
                      <a:pt x="24" y="44"/>
                      <a:pt x="24" y="44"/>
                    </a:cubicBezTo>
                    <a:cubicBezTo>
                      <a:pt x="20" y="57"/>
                      <a:pt x="16" y="70"/>
                      <a:pt x="12" y="83"/>
                    </a:cubicBezTo>
                    <a:cubicBezTo>
                      <a:pt x="0" y="123"/>
                      <a:pt x="90" y="152"/>
                      <a:pt x="120" y="160"/>
                    </a:cubicBezTo>
                    <a:cubicBezTo>
                      <a:pt x="296" y="153"/>
                      <a:pt x="249" y="178"/>
                      <a:pt x="332" y="128"/>
                    </a:cubicBezTo>
                    <a:cubicBezTo>
                      <a:pt x="336" y="115"/>
                      <a:pt x="340" y="102"/>
                      <a:pt x="344" y="89"/>
                    </a:cubicBezTo>
                    <a:cubicBezTo>
                      <a:pt x="347" y="80"/>
                      <a:pt x="333" y="49"/>
                      <a:pt x="325" y="44"/>
                    </a:cubicBezTo>
                    <a:cubicBezTo>
                      <a:pt x="286" y="20"/>
                      <a:pt x="211" y="16"/>
                      <a:pt x="172" y="12"/>
                    </a:cubicBezTo>
                    <a:cubicBezTo>
                      <a:pt x="135" y="5"/>
                      <a:pt x="107" y="0"/>
                      <a:pt x="69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" name="Freeform 219"/>
              <p:cNvSpPr>
                <a:spLocks/>
              </p:cNvSpPr>
              <p:nvPr/>
            </p:nvSpPr>
            <p:spPr bwMode="auto">
              <a:xfrm>
                <a:off x="3455" y="1797"/>
                <a:ext cx="343" cy="200"/>
              </a:xfrm>
              <a:custGeom>
                <a:avLst/>
                <a:gdLst>
                  <a:gd name="T0" fmla="*/ 238 w 343"/>
                  <a:gd name="T1" fmla="*/ 14 h 200"/>
                  <a:gd name="T2" fmla="*/ 52 w 343"/>
                  <a:gd name="T3" fmla="*/ 27 h 200"/>
                  <a:gd name="T4" fmla="*/ 1 w 343"/>
                  <a:gd name="T5" fmla="*/ 85 h 200"/>
                  <a:gd name="T6" fmla="*/ 7 w 343"/>
                  <a:gd name="T7" fmla="*/ 149 h 200"/>
                  <a:gd name="T8" fmla="*/ 46 w 343"/>
                  <a:gd name="T9" fmla="*/ 168 h 200"/>
                  <a:gd name="T10" fmla="*/ 148 w 343"/>
                  <a:gd name="T11" fmla="*/ 200 h 200"/>
                  <a:gd name="T12" fmla="*/ 315 w 343"/>
                  <a:gd name="T13" fmla="*/ 181 h 200"/>
                  <a:gd name="T14" fmla="*/ 334 w 343"/>
                  <a:gd name="T15" fmla="*/ 123 h 2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43"/>
                  <a:gd name="T25" fmla="*/ 0 h 200"/>
                  <a:gd name="T26" fmla="*/ 343 w 343"/>
                  <a:gd name="T27" fmla="*/ 200 h 2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43" h="200">
                    <a:moveTo>
                      <a:pt x="238" y="14"/>
                    </a:moveTo>
                    <a:cubicBezTo>
                      <a:pt x="175" y="0"/>
                      <a:pt x="112" y="8"/>
                      <a:pt x="52" y="27"/>
                    </a:cubicBezTo>
                    <a:cubicBezTo>
                      <a:pt x="8" y="71"/>
                      <a:pt x="24" y="50"/>
                      <a:pt x="1" y="85"/>
                    </a:cubicBezTo>
                    <a:cubicBezTo>
                      <a:pt x="3" y="106"/>
                      <a:pt x="0" y="129"/>
                      <a:pt x="7" y="149"/>
                    </a:cubicBezTo>
                    <a:cubicBezTo>
                      <a:pt x="9" y="156"/>
                      <a:pt x="40" y="166"/>
                      <a:pt x="46" y="168"/>
                    </a:cubicBezTo>
                    <a:cubicBezTo>
                      <a:pt x="80" y="180"/>
                      <a:pt x="115" y="188"/>
                      <a:pt x="148" y="200"/>
                    </a:cubicBezTo>
                    <a:cubicBezTo>
                      <a:pt x="220" y="196"/>
                      <a:pt x="256" y="199"/>
                      <a:pt x="315" y="181"/>
                    </a:cubicBezTo>
                    <a:cubicBezTo>
                      <a:pt x="343" y="152"/>
                      <a:pt x="334" y="170"/>
                      <a:pt x="334" y="12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1" name="Freeform 220"/>
              <p:cNvSpPr>
                <a:spLocks/>
              </p:cNvSpPr>
              <p:nvPr/>
            </p:nvSpPr>
            <p:spPr bwMode="auto">
              <a:xfrm>
                <a:off x="1914" y="1933"/>
                <a:ext cx="414" cy="124"/>
              </a:xfrm>
              <a:custGeom>
                <a:avLst/>
                <a:gdLst>
                  <a:gd name="T0" fmla="*/ 0 w 414"/>
                  <a:gd name="T1" fmla="*/ 32 h 124"/>
                  <a:gd name="T2" fmla="*/ 76 w 414"/>
                  <a:gd name="T3" fmla="*/ 89 h 124"/>
                  <a:gd name="T4" fmla="*/ 160 w 414"/>
                  <a:gd name="T5" fmla="*/ 121 h 124"/>
                  <a:gd name="T6" fmla="*/ 320 w 414"/>
                  <a:gd name="T7" fmla="*/ 109 h 124"/>
                  <a:gd name="T8" fmla="*/ 364 w 414"/>
                  <a:gd name="T9" fmla="*/ 96 h 124"/>
                  <a:gd name="T10" fmla="*/ 403 w 414"/>
                  <a:gd name="T11" fmla="*/ 83 h 124"/>
                  <a:gd name="T12" fmla="*/ 403 w 414"/>
                  <a:gd name="T13" fmla="*/ 19 h 124"/>
                  <a:gd name="T14" fmla="*/ 390 w 414"/>
                  <a:gd name="T15" fmla="*/ 0 h 1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14"/>
                  <a:gd name="T25" fmla="*/ 0 h 124"/>
                  <a:gd name="T26" fmla="*/ 414 w 414"/>
                  <a:gd name="T27" fmla="*/ 124 h 1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14" h="124">
                    <a:moveTo>
                      <a:pt x="0" y="32"/>
                    </a:moveTo>
                    <a:cubicBezTo>
                      <a:pt x="17" y="60"/>
                      <a:pt x="44" y="81"/>
                      <a:pt x="76" y="89"/>
                    </a:cubicBezTo>
                    <a:cubicBezTo>
                      <a:pt x="103" y="107"/>
                      <a:pt x="129" y="112"/>
                      <a:pt x="160" y="121"/>
                    </a:cubicBezTo>
                    <a:cubicBezTo>
                      <a:pt x="220" y="118"/>
                      <a:pt x="267" y="124"/>
                      <a:pt x="320" y="109"/>
                    </a:cubicBezTo>
                    <a:cubicBezTo>
                      <a:pt x="335" y="105"/>
                      <a:pt x="349" y="100"/>
                      <a:pt x="364" y="96"/>
                    </a:cubicBezTo>
                    <a:cubicBezTo>
                      <a:pt x="377" y="92"/>
                      <a:pt x="403" y="83"/>
                      <a:pt x="403" y="83"/>
                    </a:cubicBezTo>
                    <a:cubicBezTo>
                      <a:pt x="412" y="56"/>
                      <a:pt x="414" y="57"/>
                      <a:pt x="403" y="19"/>
                    </a:cubicBezTo>
                    <a:cubicBezTo>
                      <a:pt x="401" y="12"/>
                      <a:pt x="390" y="0"/>
                      <a:pt x="39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2" name="Freeform 221"/>
              <p:cNvSpPr>
                <a:spLocks/>
              </p:cNvSpPr>
              <p:nvPr/>
            </p:nvSpPr>
            <p:spPr bwMode="auto">
              <a:xfrm>
                <a:off x="2464" y="1753"/>
                <a:ext cx="399" cy="167"/>
              </a:xfrm>
              <a:custGeom>
                <a:avLst/>
                <a:gdLst>
                  <a:gd name="T0" fmla="*/ 0 w 399"/>
                  <a:gd name="T1" fmla="*/ 90 h 167"/>
                  <a:gd name="T2" fmla="*/ 77 w 399"/>
                  <a:gd name="T3" fmla="*/ 135 h 167"/>
                  <a:gd name="T4" fmla="*/ 96 w 399"/>
                  <a:gd name="T5" fmla="*/ 141 h 167"/>
                  <a:gd name="T6" fmla="*/ 160 w 399"/>
                  <a:gd name="T7" fmla="*/ 167 h 167"/>
                  <a:gd name="T8" fmla="*/ 358 w 399"/>
                  <a:gd name="T9" fmla="*/ 135 h 167"/>
                  <a:gd name="T10" fmla="*/ 397 w 399"/>
                  <a:gd name="T11" fmla="*/ 84 h 167"/>
                  <a:gd name="T12" fmla="*/ 365 w 399"/>
                  <a:gd name="T13" fmla="*/ 20 h 1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99"/>
                  <a:gd name="T22" fmla="*/ 0 h 167"/>
                  <a:gd name="T23" fmla="*/ 399 w 399"/>
                  <a:gd name="T24" fmla="*/ 167 h 1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99" h="167">
                    <a:moveTo>
                      <a:pt x="0" y="90"/>
                    </a:moveTo>
                    <a:cubicBezTo>
                      <a:pt x="26" y="116"/>
                      <a:pt x="40" y="123"/>
                      <a:pt x="77" y="135"/>
                    </a:cubicBezTo>
                    <a:cubicBezTo>
                      <a:pt x="83" y="137"/>
                      <a:pt x="96" y="141"/>
                      <a:pt x="96" y="141"/>
                    </a:cubicBezTo>
                    <a:cubicBezTo>
                      <a:pt x="117" y="155"/>
                      <a:pt x="136" y="159"/>
                      <a:pt x="160" y="167"/>
                    </a:cubicBezTo>
                    <a:cubicBezTo>
                      <a:pt x="240" y="163"/>
                      <a:pt x="285" y="153"/>
                      <a:pt x="358" y="135"/>
                    </a:cubicBezTo>
                    <a:cubicBezTo>
                      <a:pt x="381" y="120"/>
                      <a:pt x="388" y="109"/>
                      <a:pt x="397" y="84"/>
                    </a:cubicBezTo>
                    <a:cubicBezTo>
                      <a:pt x="385" y="0"/>
                      <a:pt x="399" y="54"/>
                      <a:pt x="365" y="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3" name="Freeform 222"/>
              <p:cNvSpPr>
                <a:spLocks/>
              </p:cNvSpPr>
              <p:nvPr/>
            </p:nvSpPr>
            <p:spPr bwMode="auto">
              <a:xfrm>
                <a:off x="2982" y="1683"/>
                <a:ext cx="384" cy="98"/>
              </a:xfrm>
              <a:custGeom>
                <a:avLst/>
                <a:gdLst>
                  <a:gd name="T0" fmla="*/ 13 w 384"/>
                  <a:gd name="T1" fmla="*/ 32 h 98"/>
                  <a:gd name="T2" fmla="*/ 45 w 384"/>
                  <a:gd name="T3" fmla="*/ 58 h 98"/>
                  <a:gd name="T4" fmla="*/ 173 w 384"/>
                  <a:gd name="T5" fmla="*/ 96 h 98"/>
                  <a:gd name="T6" fmla="*/ 346 w 384"/>
                  <a:gd name="T7" fmla="*/ 77 h 98"/>
                  <a:gd name="T8" fmla="*/ 384 w 384"/>
                  <a:gd name="T9" fmla="*/ 0 h 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4"/>
                  <a:gd name="T16" fmla="*/ 0 h 98"/>
                  <a:gd name="T17" fmla="*/ 384 w 384"/>
                  <a:gd name="T18" fmla="*/ 98 h 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4" h="98">
                    <a:moveTo>
                      <a:pt x="13" y="32"/>
                    </a:moveTo>
                    <a:cubicBezTo>
                      <a:pt x="64" y="51"/>
                      <a:pt x="0" y="23"/>
                      <a:pt x="45" y="58"/>
                    </a:cubicBezTo>
                    <a:cubicBezTo>
                      <a:pt x="63" y="72"/>
                      <a:pt x="146" y="91"/>
                      <a:pt x="173" y="96"/>
                    </a:cubicBezTo>
                    <a:cubicBezTo>
                      <a:pt x="280" y="91"/>
                      <a:pt x="279" y="98"/>
                      <a:pt x="346" y="77"/>
                    </a:cubicBezTo>
                    <a:cubicBezTo>
                      <a:pt x="377" y="56"/>
                      <a:pt x="384" y="37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4" name="Freeform 223"/>
              <p:cNvSpPr>
                <a:spLocks/>
              </p:cNvSpPr>
              <p:nvPr/>
            </p:nvSpPr>
            <p:spPr bwMode="auto">
              <a:xfrm>
                <a:off x="1350" y="2093"/>
                <a:ext cx="410" cy="230"/>
              </a:xfrm>
              <a:custGeom>
                <a:avLst/>
                <a:gdLst>
                  <a:gd name="T0" fmla="*/ 32 w 410"/>
                  <a:gd name="T1" fmla="*/ 32 h 230"/>
                  <a:gd name="T2" fmla="*/ 0 w 410"/>
                  <a:gd name="T3" fmla="*/ 141 h 230"/>
                  <a:gd name="T4" fmla="*/ 64 w 410"/>
                  <a:gd name="T5" fmla="*/ 192 h 230"/>
                  <a:gd name="T6" fmla="*/ 244 w 410"/>
                  <a:gd name="T7" fmla="*/ 230 h 230"/>
                  <a:gd name="T8" fmla="*/ 333 w 410"/>
                  <a:gd name="T9" fmla="*/ 224 h 230"/>
                  <a:gd name="T10" fmla="*/ 391 w 410"/>
                  <a:gd name="T11" fmla="*/ 205 h 230"/>
                  <a:gd name="T12" fmla="*/ 410 w 410"/>
                  <a:gd name="T13" fmla="*/ 0 h 2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30"/>
                  <a:gd name="T23" fmla="*/ 410 w 410"/>
                  <a:gd name="T24" fmla="*/ 230 h 2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30">
                    <a:moveTo>
                      <a:pt x="32" y="32"/>
                    </a:moveTo>
                    <a:cubicBezTo>
                      <a:pt x="21" y="68"/>
                      <a:pt x="10" y="104"/>
                      <a:pt x="0" y="141"/>
                    </a:cubicBezTo>
                    <a:cubicBezTo>
                      <a:pt x="12" y="173"/>
                      <a:pt x="37" y="178"/>
                      <a:pt x="64" y="192"/>
                    </a:cubicBezTo>
                    <a:cubicBezTo>
                      <a:pt x="117" y="219"/>
                      <a:pt x="184" y="224"/>
                      <a:pt x="244" y="230"/>
                    </a:cubicBezTo>
                    <a:cubicBezTo>
                      <a:pt x="274" y="228"/>
                      <a:pt x="303" y="228"/>
                      <a:pt x="333" y="224"/>
                    </a:cubicBezTo>
                    <a:cubicBezTo>
                      <a:pt x="353" y="222"/>
                      <a:pt x="391" y="205"/>
                      <a:pt x="391" y="205"/>
                    </a:cubicBezTo>
                    <a:cubicBezTo>
                      <a:pt x="403" y="129"/>
                      <a:pt x="410" y="85"/>
                      <a:pt x="41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5" name="Freeform 224"/>
              <p:cNvSpPr>
                <a:spLocks/>
              </p:cNvSpPr>
              <p:nvPr/>
            </p:nvSpPr>
            <p:spPr bwMode="auto">
              <a:xfrm>
                <a:off x="1920" y="1978"/>
                <a:ext cx="410" cy="213"/>
              </a:xfrm>
              <a:custGeom>
                <a:avLst/>
                <a:gdLst>
                  <a:gd name="T0" fmla="*/ 0 w 410"/>
                  <a:gd name="T1" fmla="*/ 0 h 213"/>
                  <a:gd name="T2" fmla="*/ 26 w 410"/>
                  <a:gd name="T3" fmla="*/ 147 h 213"/>
                  <a:gd name="T4" fmla="*/ 218 w 410"/>
                  <a:gd name="T5" fmla="*/ 198 h 213"/>
                  <a:gd name="T6" fmla="*/ 326 w 410"/>
                  <a:gd name="T7" fmla="*/ 198 h 213"/>
                  <a:gd name="T8" fmla="*/ 384 w 410"/>
                  <a:gd name="T9" fmla="*/ 166 h 213"/>
                  <a:gd name="T10" fmla="*/ 410 w 410"/>
                  <a:gd name="T11" fmla="*/ 96 h 213"/>
                  <a:gd name="T12" fmla="*/ 403 w 410"/>
                  <a:gd name="T13" fmla="*/ 12 h 2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0"/>
                  <a:gd name="T22" fmla="*/ 0 h 213"/>
                  <a:gd name="T23" fmla="*/ 410 w 410"/>
                  <a:gd name="T24" fmla="*/ 213 h 2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0" h="213">
                    <a:moveTo>
                      <a:pt x="0" y="0"/>
                    </a:moveTo>
                    <a:cubicBezTo>
                      <a:pt x="5" y="42"/>
                      <a:pt x="1" y="110"/>
                      <a:pt x="26" y="147"/>
                    </a:cubicBezTo>
                    <a:cubicBezTo>
                      <a:pt x="58" y="194"/>
                      <a:pt x="173" y="194"/>
                      <a:pt x="218" y="198"/>
                    </a:cubicBezTo>
                    <a:cubicBezTo>
                      <a:pt x="259" y="208"/>
                      <a:pt x="269" y="213"/>
                      <a:pt x="326" y="198"/>
                    </a:cubicBezTo>
                    <a:cubicBezTo>
                      <a:pt x="347" y="192"/>
                      <a:pt x="363" y="173"/>
                      <a:pt x="384" y="166"/>
                    </a:cubicBezTo>
                    <a:cubicBezTo>
                      <a:pt x="392" y="140"/>
                      <a:pt x="404" y="124"/>
                      <a:pt x="410" y="96"/>
                    </a:cubicBezTo>
                    <a:cubicBezTo>
                      <a:pt x="403" y="17"/>
                      <a:pt x="403" y="45"/>
                      <a:pt x="403" y="1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6" name="Freeform 225"/>
              <p:cNvSpPr>
                <a:spLocks/>
              </p:cNvSpPr>
              <p:nvPr/>
            </p:nvSpPr>
            <p:spPr bwMode="auto">
              <a:xfrm>
                <a:off x="2426" y="1837"/>
                <a:ext cx="441" cy="211"/>
              </a:xfrm>
              <a:custGeom>
                <a:avLst/>
                <a:gdLst>
                  <a:gd name="T0" fmla="*/ 25 w 441"/>
                  <a:gd name="T1" fmla="*/ 19 h 211"/>
                  <a:gd name="T2" fmla="*/ 19 w 441"/>
                  <a:gd name="T3" fmla="*/ 179 h 211"/>
                  <a:gd name="T4" fmla="*/ 57 w 441"/>
                  <a:gd name="T5" fmla="*/ 185 h 211"/>
                  <a:gd name="T6" fmla="*/ 115 w 441"/>
                  <a:gd name="T7" fmla="*/ 211 h 211"/>
                  <a:gd name="T8" fmla="*/ 384 w 441"/>
                  <a:gd name="T9" fmla="*/ 179 h 211"/>
                  <a:gd name="T10" fmla="*/ 441 w 441"/>
                  <a:gd name="T11" fmla="*/ 96 h 211"/>
                  <a:gd name="T12" fmla="*/ 428 w 441"/>
                  <a:gd name="T13" fmla="*/ 0 h 2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41"/>
                  <a:gd name="T22" fmla="*/ 0 h 211"/>
                  <a:gd name="T23" fmla="*/ 441 w 441"/>
                  <a:gd name="T24" fmla="*/ 211 h 2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41" h="211">
                    <a:moveTo>
                      <a:pt x="25" y="19"/>
                    </a:moveTo>
                    <a:cubicBezTo>
                      <a:pt x="22" y="48"/>
                      <a:pt x="0" y="149"/>
                      <a:pt x="19" y="179"/>
                    </a:cubicBezTo>
                    <a:cubicBezTo>
                      <a:pt x="26" y="190"/>
                      <a:pt x="44" y="183"/>
                      <a:pt x="57" y="185"/>
                    </a:cubicBezTo>
                    <a:cubicBezTo>
                      <a:pt x="79" y="193"/>
                      <a:pt x="96" y="198"/>
                      <a:pt x="115" y="211"/>
                    </a:cubicBezTo>
                    <a:cubicBezTo>
                      <a:pt x="219" y="207"/>
                      <a:pt x="291" y="207"/>
                      <a:pt x="384" y="179"/>
                    </a:cubicBezTo>
                    <a:cubicBezTo>
                      <a:pt x="433" y="146"/>
                      <a:pt x="424" y="150"/>
                      <a:pt x="441" y="96"/>
                    </a:cubicBezTo>
                    <a:cubicBezTo>
                      <a:pt x="438" y="68"/>
                      <a:pt x="428" y="29"/>
                      <a:pt x="42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7" name="Freeform 226"/>
              <p:cNvSpPr>
                <a:spLocks/>
              </p:cNvSpPr>
              <p:nvPr/>
            </p:nvSpPr>
            <p:spPr bwMode="auto">
              <a:xfrm>
                <a:off x="2976" y="1690"/>
                <a:ext cx="432" cy="203"/>
              </a:xfrm>
              <a:custGeom>
                <a:avLst/>
                <a:gdLst>
                  <a:gd name="T0" fmla="*/ 0 w 432"/>
                  <a:gd name="T1" fmla="*/ 0 h 203"/>
                  <a:gd name="T2" fmla="*/ 19 w 432"/>
                  <a:gd name="T3" fmla="*/ 147 h 203"/>
                  <a:gd name="T4" fmla="*/ 147 w 432"/>
                  <a:gd name="T5" fmla="*/ 198 h 203"/>
                  <a:gd name="T6" fmla="*/ 397 w 432"/>
                  <a:gd name="T7" fmla="*/ 172 h 203"/>
                  <a:gd name="T8" fmla="*/ 416 w 432"/>
                  <a:gd name="T9" fmla="*/ 19 h 2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2"/>
                  <a:gd name="T16" fmla="*/ 0 h 203"/>
                  <a:gd name="T17" fmla="*/ 432 w 432"/>
                  <a:gd name="T18" fmla="*/ 203 h 2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2" h="203">
                    <a:moveTo>
                      <a:pt x="0" y="0"/>
                    </a:moveTo>
                    <a:cubicBezTo>
                      <a:pt x="1" y="15"/>
                      <a:pt x="0" y="117"/>
                      <a:pt x="19" y="147"/>
                    </a:cubicBezTo>
                    <a:cubicBezTo>
                      <a:pt x="40" y="179"/>
                      <a:pt x="114" y="192"/>
                      <a:pt x="147" y="198"/>
                    </a:cubicBezTo>
                    <a:cubicBezTo>
                      <a:pt x="247" y="195"/>
                      <a:pt x="312" y="203"/>
                      <a:pt x="397" y="172"/>
                    </a:cubicBezTo>
                    <a:cubicBezTo>
                      <a:pt x="432" y="121"/>
                      <a:pt x="416" y="96"/>
                      <a:pt x="416" y="19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" name="Freeform 227"/>
              <p:cNvSpPr>
                <a:spLocks/>
              </p:cNvSpPr>
              <p:nvPr/>
            </p:nvSpPr>
            <p:spPr bwMode="auto">
              <a:xfrm>
                <a:off x="1733" y="2336"/>
                <a:ext cx="430" cy="198"/>
              </a:xfrm>
              <a:custGeom>
                <a:avLst/>
                <a:gdLst>
                  <a:gd name="T0" fmla="*/ 21 w 430"/>
                  <a:gd name="T1" fmla="*/ 0 h 198"/>
                  <a:gd name="T2" fmla="*/ 1 w 430"/>
                  <a:gd name="T3" fmla="*/ 58 h 198"/>
                  <a:gd name="T4" fmla="*/ 8 w 430"/>
                  <a:gd name="T5" fmla="*/ 160 h 198"/>
                  <a:gd name="T6" fmla="*/ 27 w 430"/>
                  <a:gd name="T7" fmla="*/ 166 h 198"/>
                  <a:gd name="T8" fmla="*/ 104 w 430"/>
                  <a:gd name="T9" fmla="*/ 198 h 198"/>
                  <a:gd name="T10" fmla="*/ 392 w 430"/>
                  <a:gd name="T11" fmla="*/ 166 h 198"/>
                  <a:gd name="T12" fmla="*/ 430 w 430"/>
                  <a:gd name="T13" fmla="*/ 102 h 198"/>
                  <a:gd name="T14" fmla="*/ 424 w 430"/>
                  <a:gd name="T15" fmla="*/ 19 h 198"/>
                  <a:gd name="T16" fmla="*/ 417 w 430"/>
                  <a:gd name="T17" fmla="*/ 0 h 19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0"/>
                  <a:gd name="T28" fmla="*/ 0 h 198"/>
                  <a:gd name="T29" fmla="*/ 430 w 430"/>
                  <a:gd name="T30" fmla="*/ 198 h 19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0" h="198">
                    <a:moveTo>
                      <a:pt x="21" y="0"/>
                    </a:moveTo>
                    <a:cubicBezTo>
                      <a:pt x="14" y="19"/>
                      <a:pt x="1" y="58"/>
                      <a:pt x="1" y="58"/>
                    </a:cubicBezTo>
                    <a:cubicBezTo>
                      <a:pt x="3" y="92"/>
                      <a:pt x="0" y="127"/>
                      <a:pt x="8" y="160"/>
                    </a:cubicBezTo>
                    <a:cubicBezTo>
                      <a:pt x="10" y="166"/>
                      <a:pt x="21" y="164"/>
                      <a:pt x="27" y="166"/>
                    </a:cubicBezTo>
                    <a:cubicBezTo>
                      <a:pt x="54" y="175"/>
                      <a:pt x="80" y="183"/>
                      <a:pt x="104" y="198"/>
                    </a:cubicBezTo>
                    <a:cubicBezTo>
                      <a:pt x="235" y="194"/>
                      <a:pt x="286" y="195"/>
                      <a:pt x="392" y="166"/>
                    </a:cubicBezTo>
                    <a:cubicBezTo>
                      <a:pt x="421" y="148"/>
                      <a:pt x="424" y="136"/>
                      <a:pt x="430" y="102"/>
                    </a:cubicBezTo>
                    <a:cubicBezTo>
                      <a:pt x="428" y="74"/>
                      <a:pt x="428" y="47"/>
                      <a:pt x="424" y="19"/>
                    </a:cubicBezTo>
                    <a:cubicBezTo>
                      <a:pt x="423" y="12"/>
                      <a:pt x="417" y="0"/>
                      <a:pt x="417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9" name="Freeform 228"/>
              <p:cNvSpPr>
                <a:spLocks/>
              </p:cNvSpPr>
              <p:nvPr/>
            </p:nvSpPr>
            <p:spPr bwMode="auto">
              <a:xfrm>
                <a:off x="2298" y="2195"/>
                <a:ext cx="438" cy="199"/>
              </a:xfrm>
              <a:custGeom>
                <a:avLst/>
                <a:gdLst>
                  <a:gd name="T0" fmla="*/ 0 w 438"/>
                  <a:gd name="T1" fmla="*/ 39 h 199"/>
                  <a:gd name="T2" fmla="*/ 44 w 438"/>
                  <a:gd name="T3" fmla="*/ 160 h 199"/>
                  <a:gd name="T4" fmla="*/ 211 w 438"/>
                  <a:gd name="T5" fmla="*/ 199 h 199"/>
                  <a:gd name="T6" fmla="*/ 339 w 438"/>
                  <a:gd name="T7" fmla="*/ 192 h 199"/>
                  <a:gd name="T8" fmla="*/ 396 w 438"/>
                  <a:gd name="T9" fmla="*/ 160 h 199"/>
                  <a:gd name="T10" fmla="*/ 384 w 438"/>
                  <a:gd name="T11" fmla="*/ 45 h 199"/>
                  <a:gd name="T12" fmla="*/ 384 w 438"/>
                  <a:gd name="T13" fmla="*/ 0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8"/>
                  <a:gd name="T22" fmla="*/ 0 h 199"/>
                  <a:gd name="T23" fmla="*/ 438 w 438"/>
                  <a:gd name="T24" fmla="*/ 199 h 19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8" h="199">
                    <a:moveTo>
                      <a:pt x="0" y="39"/>
                    </a:moveTo>
                    <a:cubicBezTo>
                      <a:pt x="21" y="72"/>
                      <a:pt x="21" y="146"/>
                      <a:pt x="44" y="160"/>
                    </a:cubicBezTo>
                    <a:cubicBezTo>
                      <a:pt x="91" y="189"/>
                      <a:pt x="159" y="185"/>
                      <a:pt x="211" y="199"/>
                    </a:cubicBezTo>
                    <a:cubicBezTo>
                      <a:pt x="254" y="197"/>
                      <a:pt x="296" y="196"/>
                      <a:pt x="339" y="192"/>
                    </a:cubicBezTo>
                    <a:cubicBezTo>
                      <a:pt x="361" y="190"/>
                      <a:pt x="396" y="160"/>
                      <a:pt x="396" y="160"/>
                    </a:cubicBezTo>
                    <a:cubicBezTo>
                      <a:pt x="438" y="98"/>
                      <a:pt x="392" y="87"/>
                      <a:pt x="384" y="45"/>
                    </a:cubicBezTo>
                    <a:cubicBezTo>
                      <a:pt x="381" y="30"/>
                      <a:pt x="384" y="15"/>
                      <a:pt x="384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0" name="Freeform 229"/>
              <p:cNvSpPr>
                <a:spLocks/>
              </p:cNvSpPr>
              <p:nvPr/>
            </p:nvSpPr>
            <p:spPr bwMode="auto">
              <a:xfrm>
                <a:off x="2898" y="2035"/>
                <a:ext cx="416" cy="223"/>
              </a:xfrm>
              <a:custGeom>
                <a:avLst/>
                <a:gdLst>
                  <a:gd name="T0" fmla="*/ 1 w 416"/>
                  <a:gd name="T1" fmla="*/ 0 h 223"/>
                  <a:gd name="T2" fmla="*/ 8 w 416"/>
                  <a:gd name="T3" fmla="*/ 173 h 223"/>
                  <a:gd name="T4" fmla="*/ 46 w 416"/>
                  <a:gd name="T5" fmla="*/ 186 h 223"/>
                  <a:gd name="T6" fmla="*/ 142 w 416"/>
                  <a:gd name="T7" fmla="*/ 199 h 223"/>
                  <a:gd name="T8" fmla="*/ 385 w 416"/>
                  <a:gd name="T9" fmla="*/ 186 h 223"/>
                  <a:gd name="T10" fmla="*/ 360 w 416"/>
                  <a:gd name="T11" fmla="*/ 45 h 223"/>
                  <a:gd name="T12" fmla="*/ 340 w 416"/>
                  <a:gd name="T13" fmla="*/ 0 h 2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6"/>
                  <a:gd name="T22" fmla="*/ 0 h 223"/>
                  <a:gd name="T23" fmla="*/ 416 w 416"/>
                  <a:gd name="T24" fmla="*/ 223 h 2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6" h="223">
                    <a:moveTo>
                      <a:pt x="1" y="0"/>
                    </a:moveTo>
                    <a:cubicBezTo>
                      <a:pt x="3" y="58"/>
                      <a:pt x="0" y="116"/>
                      <a:pt x="8" y="173"/>
                    </a:cubicBezTo>
                    <a:cubicBezTo>
                      <a:pt x="10" y="186"/>
                      <a:pt x="33" y="182"/>
                      <a:pt x="46" y="186"/>
                    </a:cubicBezTo>
                    <a:cubicBezTo>
                      <a:pt x="80" y="196"/>
                      <a:pt x="103" y="195"/>
                      <a:pt x="142" y="199"/>
                    </a:cubicBezTo>
                    <a:cubicBezTo>
                      <a:pt x="219" y="223"/>
                      <a:pt x="308" y="210"/>
                      <a:pt x="385" y="186"/>
                    </a:cubicBezTo>
                    <a:cubicBezTo>
                      <a:pt x="416" y="141"/>
                      <a:pt x="396" y="81"/>
                      <a:pt x="360" y="45"/>
                    </a:cubicBezTo>
                    <a:cubicBezTo>
                      <a:pt x="354" y="29"/>
                      <a:pt x="352" y="12"/>
                      <a:pt x="34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1" name="Freeform 230"/>
              <p:cNvSpPr>
                <a:spLocks/>
              </p:cNvSpPr>
              <p:nvPr/>
            </p:nvSpPr>
            <p:spPr bwMode="auto">
              <a:xfrm>
                <a:off x="3461" y="1907"/>
                <a:ext cx="347" cy="221"/>
              </a:xfrm>
              <a:custGeom>
                <a:avLst/>
                <a:gdLst>
                  <a:gd name="T0" fmla="*/ 1 w 347"/>
                  <a:gd name="T1" fmla="*/ 0 h 221"/>
                  <a:gd name="T2" fmla="*/ 8 w 347"/>
                  <a:gd name="T3" fmla="*/ 147 h 221"/>
                  <a:gd name="T4" fmla="*/ 97 w 347"/>
                  <a:gd name="T5" fmla="*/ 173 h 221"/>
                  <a:gd name="T6" fmla="*/ 341 w 347"/>
                  <a:gd name="T7" fmla="*/ 135 h 221"/>
                  <a:gd name="T8" fmla="*/ 347 w 347"/>
                  <a:gd name="T9" fmla="*/ 58 h 2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7"/>
                  <a:gd name="T16" fmla="*/ 0 h 221"/>
                  <a:gd name="T17" fmla="*/ 347 w 347"/>
                  <a:gd name="T18" fmla="*/ 221 h 2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7" h="221">
                    <a:moveTo>
                      <a:pt x="1" y="0"/>
                    </a:moveTo>
                    <a:cubicBezTo>
                      <a:pt x="3" y="49"/>
                      <a:pt x="0" y="99"/>
                      <a:pt x="8" y="147"/>
                    </a:cubicBezTo>
                    <a:cubicBezTo>
                      <a:pt x="9" y="151"/>
                      <a:pt x="91" y="172"/>
                      <a:pt x="97" y="173"/>
                    </a:cubicBezTo>
                    <a:cubicBezTo>
                      <a:pt x="147" y="172"/>
                      <a:pt x="309" y="221"/>
                      <a:pt x="341" y="135"/>
                    </a:cubicBezTo>
                    <a:cubicBezTo>
                      <a:pt x="347" y="62"/>
                      <a:pt x="347" y="88"/>
                      <a:pt x="347" y="5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11" name="AutoShape 231"/>
            <p:cNvSpPr>
              <a:spLocks noChangeArrowheads="1"/>
            </p:cNvSpPr>
            <p:nvPr/>
          </p:nvSpPr>
          <p:spPr bwMode="auto">
            <a:xfrm rot="-1353869">
              <a:off x="2229" y="1911"/>
              <a:ext cx="329" cy="663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  <p:sp>
          <p:nvSpPr>
            <p:cNvPr id="4112" name="AutoShape 232"/>
            <p:cNvSpPr>
              <a:spLocks noChangeArrowheads="1"/>
            </p:cNvSpPr>
            <p:nvPr/>
          </p:nvSpPr>
          <p:spPr bwMode="auto">
            <a:xfrm rot="-528434">
              <a:off x="2540" y="2150"/>
              <a:ext cx="1206" cy="343"/>
            </a:xfrm>
            <a:prstGeom prst="parallelogram">
              <a:avLst>
                <a:gd name="adj" fmla="val 29724"/>
              </a:avLst>
            </a:prstGeom>
            <a:solidFill>
              <a:srgbClr val="FFFF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>
                <a:latin typeface="Calibri" pitchFamily="34" charset="0"/>
              </a:endParaRPr>
            </a:p>
          </p:txBody>
        </p:sp>
      </p:grpSp>
      <p:sp>
        <p:nvSpPr>
          <p:cNvPr id="149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 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5" descr="gru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692150"/>
            <a:ext cx="3565525" cy="207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492500" y="3717925"/>
            <a:ext cx="3121025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600" b="1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Alejandro </a:t>
            </a:r>
            <a:r>
              <a:rPr lang="es-ES" sz="1600" b="1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Sarrión</a:t>
            </a:r>
            <a:r>
              <a:rPr lang="es-ES" sz="1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-Perdigones</a:t>
            </a:r>
            <a:endParaRPr lang="es-ES" sz="1600" b="1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Paloma </a:t>
            </a:r>
            <a:r>
              <a:rPr lang="es-E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Juárez</a:t>
            </a:r>
            <a:endParaRPr lang="es-ES" sz="16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Jose</a:t>
            </a:r>
            <a:r>
              <a:rPr lang="es-E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 </a:t>
            </a:r>
            <a:r>
              <a:rPr lang="es-E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Manuel </a:t>
            </a:r>
            <a:r>
              <a:rPr lang="es-ES" sz="1600" dirty="0" err="1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Julve</a:t>
            </a:r>
            <a:endParaRPr lang="es-ES" sz="1600" dirty="0">
              <a:effectLst>
                <a:outerShdw blurRad="38100" dist="38100" dir="2700000" algn="tl">
                  <a:srgbClr val="FFFFFF"/>
                </a:outerShdw>
              </a:effectLst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Asun Fernández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atin typeface="Comic Sans MS" pitchFamily="66" charset="0"/>
                <a:cs typeface="+mn-cs"/>
              </a:rPr>
              <a:t>Silvia Presa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atin typeface="Comic Sans MS" pitchFamily="66" charset="0"/>
                <a:cs typeface="+mn-cs"/>
              </a:rPr>
              <a:t>Antonio </a:t>
            </a:r>
            <a:r>
              <a:rPr lang="es-ES" sz="1600" dirty="0" err="1">
                <a:latin typeface="Comic Sans MS" pitchFamily="66" charset="0"/>
                <a:cs typeface="+mn-cs"/>
              </a:rPr>
              <a:t>Granell</a:t>
            </a:r>
            <a:endParaRPr lang="es-ES" sz="1600" dirty="0"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dirty="0">
                <a:latin typeface="Comic Sans MS" pitchFamily="66" charset="0"/>
                <a:cs typeface="+mn-cs"/>
              </a:rPr>
              <a:t>Diego </a:t>
            </a:r>
            <a:r>
              <a:rPr lang="es-ES" sz="1600" dirty="0" err="1">
                <a:latin typeface="Comic Sans MS" pitchFamily="66" charset="0"/>
                <a:cs typeface="+mn-cs"/>
              </a:rPr>
              <a:t>Orzáez</a:t>
            </a:r>
            <a:endParaRPr lang="es-ES" sz="1600" dirty="0">
              <a:latin typeface="Comic Sans MS" pitchFamily="66" charset="0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latin typeface="Comic Sans MS" pitchFamily="66" charset="0"/>
              <a:cs typeface="+mn-cs"/>
            </a:endParaRP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7235825" y="6092825"/>
            <a:ext cx="176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i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  <a:cs typeface="+mn-cs"/>
              </a:rPr>
              <a:t>¡GRACIAS!</a:t>
            </a:r>
          </a:p>
        </p:txBody>
      </p:sp>
      <p:sp>
        <p:nvSpPr>
          <p:cNvPr id="46084" name="Text Box 12"/>
          <p:cNvSpPr txBox="1">
            <a:spLocks noChangeArrowheads="1"/>
          </p:cNvSpPr>
          <p:nvPr/>
        </p:nvSpPr>
        <p:spPr bwMode="auto">
          <a:xfrm>
            <a:off x="3563938" y="2997200"/>
            <a:ext cx="2252662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latin typeface="Comic Sans MS" pitchFamily="66" charset="0"/>
              </a:rPr>
              <a:t>Fruit genomics and Biotechnology Group.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93700" y="1766888"/>
          <a:ext cx="3659188" cy="3787775"/>
        </p:xfrm>
        <a:graphic>
          <a:graphicData uri="http://schemas.openxmlformats.org/presentationml/2006/ole">
            <p:oleObj spid="_x0000_s2050" name="Image" r:id="rId4" imgW="1459083" imgH="1633654" progId="">
              <p:embed/>
            </p:oleObj>
          </a:graphicData>
        </a:graphic>
      </p:graphicFrame>
      <p:sp>
        <p:nvSpPr>
          <p:cNvPr id="8203" name="Text Box 188"/>
          <p:cNvSpPr txBox="1">
            <a:spLocks noChangeArrowheads="1"/>
          </p:cNvSpPr>
          <p:nvPr/>
        </p:nvSpPr>
        <p:spPr bwMode="auto">
          <a:xfrm>
            <a:off x="3783013" y="2157413"/>
            <a:ext cx="4124325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Ideal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features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 of a DNA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assembly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system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for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Plant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sz="2000" b="1" dirty="0" err="1">
                <a:solidFill>
                  <a:srgbClr val="000066"/>
                </a:solidFill>
                <a:latin typeface="+mj-lt"/>
                <a:cs typeface="+mn-cs"/>
              </a:rPr>
              <a:t>Biotechnology</a:t>
            </a:r>
            <a:r>
              <a:rPr lang="es-ES" sz="2000" b="1" dirty="0">
                <a:solidFill>
                  <a:srgbClr val="000066"/>
                </a:solidFill>
                <a:latin typeface="+mj-lt"/>
                <a:cs typeface="+mn-cs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b="1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-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Standarized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-Reusable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pieces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 and modules.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-Simple (rules and 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toolkit</a:t>
            </a: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).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>
                <a:solidFill>
                  <a:srgbClr val="000066"/>
                </a:solidFill>
                <a:latin typeface="+mj-lt"/>
                <a:cs typeface="+mn-cs"/>
              </a:rPr>
              <a:t>-</a:t>
            </a:r>
            <a:r>
              <a:rPr lang="es-ES" sz="2000" dirty="0" err="1">
                <a:solidFill>
                  <a:srgbClr val="000066"/>
                </a:solidFill>
                <a:latin typeface="+mj-lt"/>
                <a:cs typeface="+mn-cs"/>
              </a:rPr>
              <a:t>Efficient</a:t>
            </a:r>
            <a:endParaRPr lang="es-ES" sz="2000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000" dirty="0">
              <a:solidFill>
                <a:srgbClr val="000066"/>
              </a:solidFill>
              <a:latin typeface="+mj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2400" dirty="0">
              <a:solidFill>
                <a:srgbClr val="000066"/>
              </a:solidFill>
              <a:latin typeface="Comic Sans MS" pitchFamily="66" charset="0"/>
              <a:cs typeface="+mn-cs"/>
            </a:endParaRPr>
          </a:p>
        </p:txBody>
      </p:sp>
      <p:sp>
        <p:nvSpPr>
          <p:cNvPr id="188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189" name="Text Box 23"/>
          <p:cNvSpPr txBox="1">
            <a:spLocks noChangeArrowheads="1"/>
          </p:cNvSpPr>
          <p:nvPr/>
        </p:nvSpPr>
        <p:spPr bwMode="auto">
          <a:xfrm>
            <a:off x="654050" y="769938"/>
            <a:ext cx="76771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Ideally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,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plant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genetic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parts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 and modules are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better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assembled</a:t>
            </a:r>
            <a:r>
              <a:rPr lang="es-ES" sz="2400" dirty="0">
                <a:solidFill>
                  <a:srgbClr val="002060"/>
                </a:solidFill>
                <a:latin typeface="+mj-lt"/>
                <a:cs typeface="+mn-cs"/>
              </a:rPr>
              <a:t> at DNA </a:t>
            </a:r>
            <a:r>
              <a:rPr lang="es-ES" sz="2400" dirty="0" err="1">
                <a:solidFill>
                  <a:srgbClr val="002060"/>
                </a:solidFill>
                <a:latin typeface="+mj-lt"/>
                <a:cs typeface="+mn-cs"/>
              </a:rPr>
              <a:t>level</a:t>
            </a:r>
            <a:endParaRPr lang="es-ES" sz="2400" dirty="0">
              <a:solidFill>
                <a:srgbClr val="002060"/>
              </a:solidFill>
              <a:latin typeface="+mj-lt"/>
              <a:cs typeface="+mn-cs"/>
            </a:endParaRPr>
          </a:p>
        </p:txBody>
      </p:sp>
      <p:grpSp>
        <p:nvGrpSpPr>
          <p:cNvPr id="2054" name="189 Grupo"/>
          <p:cNvGrpSpPr>
            <a:grpSpLocks/>
          </p:cNvGrpSpPr>
          <p:nvPr/>
        </p:nvGrpSpPr>
        <p:grpSpPr bwMode="auto">
          <a:xfrm>
            <a:off x="1049338" y="2816225"/>
            <a:ext cx="2114550" cy="2325688"/>
            <a:chOff x="1443469" y="3117273"/>
            <a:chExt cx="2114849" cy="2325975"/>
          </a:xfrm>
        </p:grpSpPr>
        <p:grpSp>
          <p:nvGrpSpPr>
            <p:cNvPr id="2055" name="Group 404"/>
            <p:cNvGrpSpPr>
              <a:grpSpLocks/>
            </p:cNvGrpSpPr>
            <p:nvPr/>
          </p:nvGrpSpPr>
          <p:grpSpPr bwMode="auto">
            <a:xfrm rot="839283" flipH="1">
              <a:off x="2185551" y="4628860"/>
              <a:ext cx="1060450" cy="814388"/>
              <a:chOff x="2222" y="1520"/>
              <a:chExt cx="1546" cy="1252"/>
            </a:xfrm>
          </p:grpSpPr>
          <p:grpSp>
            <p:nvGrpSpPr>
              <p:cNvPr id="2217" name="Group 405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220" name="Freeform 406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1" name="Freeform 407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2" name="Freeform 408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3" name="Freeform 409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4" name="Freeform 410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5" name="Freeform 411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6" name="Freeform 412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7" name="Freeform 413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8" name="Freeform 414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9" name="Freeform 415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0" name="Freeform 416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1" name="Freeform 417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2" name="Freeform 418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3" name="Freeform 419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4" name="Freeform 420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5" name="Freeform 421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6" name="Freeform 422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7" name="Freeform 423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8" name="Freeform 424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8" name="AutoShape 425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219" name="AutoShape 426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56" name="Group 265"/>
            <p:cNvGrpSpPr>
              <a:grpSpLocks/>
            </p:cNvGrpSpPr>
            <p:nvPr/>
          </p:nvGrpSpPr>
          <p:grpSpPr bwMode="auto">
            <a:xfrm rot="-373868">
              <a:off x="1949713" y="3548479"/>
              <a:ext cx="1067731" cy="665936"/>
              <a:chOff x="2222" y="1520"/>
              <a:chExt cx="1546" cy="1252"/>
            </a:xfrm>
          </p:grpSpPr>
          <p:grpSp>
            <p:nvGrpSpPr>
              <p:cNvPr id="2195" name="Group 266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198" name="Freeform 267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9" name="Freeform 268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0" name="Freeform 269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1" name="Freeform 270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2" name="Freeform 271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3" name="Freeform 272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4" name="Freeform 273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5" name="Freeform 274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6" name="Freeform 275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" name="Freeform 276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" name="Freeform 277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" name="Freeform 278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" name="Freeform 279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" name="Freeform 280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" name="Freeform 281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3" name="Freeform 282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4" name="Freeform 283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5" name="Freeform 284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6" name="Freeform 285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6" name="AutoShape 286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00008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197" name="AutoShape 287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00008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57" name="Group 288"/>
            <p:cNvGrpSpPr>
              <a:grpSpLocks/>
            </p:cNvGrpSpPr>
            <p:nvPr/>
          </p:nvGrpSpPr>
          <p:grpSpPr bwMode="auto">
            <a:xfrm>
              <a:off x="1537855" y="3820390"/>
              <a:ext cx="1082816" cy="897084"/>
              <a:chOff x="2222" y="1520"/>
              <a:chExt cx="1546" cy="1252"/>
            </a:xfrm>
          </p:grpSpPr>
          <p:grpSp>
            <p:nvGrpSpPr>
              <p:cNvPr id="2173" name="Group 289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176" name="Freeform 290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" name="Freeform 291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" name="Freeform 292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" name="Freeform 293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0" name="Freeform 294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1" name="Freeform 295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2" name="Freeform 296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3" name="Freeform 297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4" name="Freeform 298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5" name="Freeform 299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6" name="Freeform 300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7" name="Freeform 301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8" name="Freeform 302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9" name="Freeform 303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" name="Freeform 304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" name="Freeform 305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" name="Freeform 306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" name="Freeform 307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4" name="Freeform 308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4" name="AutoShape 309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175" name="AutoShape 310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C0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solidFill>
                    <a:srgbClr val="C00000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2058" name="Group 381"/>
            <p:cNvGrpSpPr>
              <a:grpSpLocks/>
            </p:cNvGrpSpPr>
            <p:nvPr/>
          </p:nvGrpSpPr>
          <p:grpSpPr bwMode="auto">
            <a:xfrm rot="839283" flipH="1">
              <a:off x="1443469" y="4484929"/>
              <a:ext cx="1242551" cy="747086"/>
              <a:chOff x="2222" y="1520"/>
              <a:chExt cx="1546" cy="1252"/>
            </a:xfrm>
          </p:grpSpPr>
          <p:grpSp>
            <p:nvGrpSpPr>
              <p:cNvPr id="2151" name="Group 382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154" name="Freeform 383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5" name="Freeform 384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6" name="Freeform 385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7" name="Freeform 386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8" name="Freeform 387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9" name="Freeform 388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0" name="Freeform 389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1" name="Freeform 390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2" name="Freeform 391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3" name="Freeform 392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4" name="Freeform 393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5" name="Freeform 394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6" name="Freeform 395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7" name="Freeform 396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8" name="Freeform 397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9" name="Freeform 398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0" name="Freeform 399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1" name="Freeform 400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2" name="Freeform 401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52" name="AutoShape 402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00B0F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153" name="AutoShape 403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00B0F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59" name="Group 358"/>
            <p:cNvGrpSpPr>
              <a:grpSpLocks/>
            </p:cNvGrpSpPr>
            <p:nvPr/>
          </p:nvGrpSpPr>
          <p:grpSpPr bwMode="auto">
            <a:xfrm rot="-632079">
              <a:off x="2173135" y="4318754"/>
              <a:ext cx="946734" cy="740891"/>
              <a:chOff x="2222" y="1520"/>
              <a:chExt cx="1546" cy="1252"/>
            </a:xfrm>
          </p:grpSpPr>
          <p:grpSp>
            <p:nvGrpSpPr>
              <p:cNvPr id="2129" name="Group 359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132" name="Freeform 360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3" name="Freeform 361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4" name="Freeform 362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5" name="Freeform 363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6" name="Freeform 364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7" name="Freeform 365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8" name="Freeform 366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9" name="Freeform 367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0" name="Freeform 368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1" name="Freeform 369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2" name="Freeform 370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3" name="Freeform 371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4" name="Freeform 372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5" name="Freeform 373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6" name="Freeform 374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7" name="Freeform 375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8" name="Freeform 376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9" name="Freeform 377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0" name="Freeform 378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0" name="AutoShape 379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131" name="AutoShape 380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99CC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60" name="Group 311"/>
            <p:cNvGrpSpPr>
              <a:grpSpLocks/>
            </p:cNvGrpSpPr>
            <p:nvPr/>
          </p:nvGrpSpPr>
          <p:grpSpPr bwMode="auto">
            <a:xfrm rot="-736146">
              <a:off x="1597264" y="3406292"/>
              <a:ext cx="1040262" cy="849521"/>
              <a:chOff x="2222" y="1520"/>
              <a:chExt cx="1546" cy="1252"/>
            </a:xfrm>
          </p:grpSpPr>
          <p:grpSp>
            <p:nvGrpSpPr>
              <p:cNvPr id="2107" name="Group 312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110" name="Freeform 313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1" name="Freeform 314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2" name="Freeform 315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3" name="Freeform 316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4" name="Freeform 317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5" name="Freeform 318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6" name="Freeform 319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7" name="Freeform 320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8" name="Freeform 321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9" name="Freeform 322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0" name="Freeform 323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1" name="Freeform 324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2" name="Freeform 325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3" name="Freeform 326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4" name="Freeform 327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5" name="Freeform 328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6" name="Freeform 329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7" name="Freeform 330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8" name="Freeform 331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08" name="AutoShape 332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0000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109" name="AutoShape 333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0000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61" name="Group 335"/>
            <p:cNvGrpSpPr>
              <a:grpSpLocks/>
            </p:cNvGrpSpPr>
            <p:nvPr/>
          </p:nvGrpSpPr>
          <p:grpSpPr bwMode="auto">
            <a:xfrm rot="-620267">
              <a:off x="2545536" y="3918862"/>
              <a:ext cx="1012782" cy="770589"/>
              <a:chOff x="2222" y="1520"/>
              <a:chExt cx="1546" cy="1252"/>
            </a:xfrm>
          </p:grpSpPr>
          <p:grpSp>
            <p:nvGrpSpPr>
              <p:cNvPr id="2085" name="Group 336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088" name="Freeform 337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9" name="Freeform 338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0" name="Freeform 339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1" name="Freeform 340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2" name="Freeform 341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3" name="Freeform 342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4" name="Freeform 343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5" name="Freeform 344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6" name="Freeform 345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7" name="Freeform 346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8" name="Freeform 347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9" name="Freeform 348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0" name="Freeform 349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1" name="Freeform 350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2" name="Freeform 351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3" name="Freeform 352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4" name="Freeform 353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5" name="Freeform 354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6" name="Freeform 355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86" name="AutoShape 356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087" name="AutoShape 357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  <p:grpSp>
          <p:nvGrpSpPr>
            <p:cNvPr id="2062" name="Group 210"/>
            <p:cNvGrpSpPr>
              <a:grpSpLocks/>
            </p:cNvGrpSpPr>
            <p:nvPr/>
          </p:nvGrpSpPr>
          <p:grpSpPr bwMode="auto">
            <a:xfrm>
              <a:off x="1893019" y="3117273"/>
              <a:ext cx="1296990" cy="841158"/>
              <a:chOff x="2222" y="1520"/>
              <a:chExt cx="1546" cy="1252"/>
            </a:xfrm>
          </p:grpSpPr>
          <p:grpSp>
            <p:nvGrpSpPr>
              <p:cNvPr id="2063" name="Group 211"/>
              <p:cNvGrpSpPr>
                <a:grpSpLocks/>
              </p:cNvGrpSpPr>
              <p:nvPr/>
            </p:nvGrpSpPr>
            <p:grpSpPr bwMode="auto">
              <a:xfrm rot="466399">
                <a:off x="2222" y="1520"/>
                <a:ext cx="1546" cy="1252"/>
                <a:chOff x="1126" y="1567"/>
                <a:chExt cx="2928" cy="1863"/>
              </a:xfrm>
            </p:grpSpPr>
            <p:sp>
              <p:nvSpPr>
                <p:cNvPr id="2066" name="Freeform 212"/>
                <p:cNvSpPr>
                  <a:spLocks/>
                </p:cNvSpPr>
                <p:nvPr/>
              </p:nvSpPr>
              <p:spPr bwMode="auto">
                <a:xfrm>
                  <a:off x="1139" y="2067"/>
                  <a:ext cx="2915" cy="1363"/>
                </a:xfrm>
                <a:custGeom>
                  <a:avLst/>
                  <a:gdLst>
                    <a:gd name="T0" fmla="*/ 0 w 2915"/>
                    <a:gd name="T1" fmla="*/ 154 h 1363"/>
                    <a:gd name="T2" fmla="*/ 19 w 2915"/>
                    <a:gd name="T3" fmla="*/ 173 h 1363"/>
                    <a:gd name="T4" fmla="*/ 39 w 2915"/>
                    <a:gd name="T5" fmla="*/ 179 h 1363"/>
                    <a:gd name="T6" fmla="*/ 51 w 2915"/>
                    <a:gd name="T7" fmla="*/ 199 h 1363"/>
                    <a:gd name="T8" fmla="*/ 71 w 2915"/>
                    <a:gd name="T9" fmla="*/ 211 h 1363"/>
                    <a:gd name="T10" fmla="*/ 192 w 2915"/>
                    <a:gd name="T11" fmla="*/ 333 h 1363"/>
                    <a:gd name="T12" fmla="*/ 295 w 2915"/>
                    <a:gd name="T13" fmla="*/ 371 h 1363"/>
                    <a:gd name="T14" fmla="*/ 416 w 2915"/>
                    <a:gd name="T15" fmla="*/ 429 h 1363"/>
                    <a:gd name="T16" fmla="*/ 480 w 2915"/>
                    <a:gd name="T17" fmla="*/ 455 h 1363"/>
                    <a:gd name="T18" fmla="*/ 551 w 2915"/>
                    <a:gd name="T19" fmla="*/ 506 h 1363"/>
                    <a:gd name="T20" fmla="*/ 608 w 2915"/>
                    <a:gd name="T21" fmla="*/ 557 h 1363"/>
                    <a:gd name="T22" fmla="*/ 679 w 2915"/>
                    <a:gd name="T23" fmla="*/ 576 h 1363"/>
                    <a:gd name="T24" fmla="*/ 787 w 2915"/>
                    <a:gd name="T25" fmla="*/ 551 h 1363"/>
                    <a:gd name="T26" fmla="*/ 967 w 2915"/>
                    <a:gd name="T27" fmla="*/ 519 h 1363"/>
                    <a:gd name="T28" fmla="*/ 1389 w 2915"/>
                    <a:gd name="T29" fmla="*/ 461 h 1363"/>
                    <a:gd name="T30" fmla="*/ 1651 w 2915"/>
                    <a:gd name="T31" fmla="*/ 410 h 1363"/>
                    <a:gd name="T32" fmla="*/ 1754 w 2915"/>
                    <a:gd name="T33" fmla="*/ 378 h 1363"/>
                    <a:gd name="T34" fmla="*/ 1946 w 2915"/>
                    <a:gd name="T35" fmla="*/ 301 h 1363"/>
                    <a:gd name="T36" fmla="*/ 2003 w 2915"/>
                    <a:gd name="T37" fmla="*/ 275 h 1363"/>
                    <a:gd name="T38" fmla="*/ 2042 w 2915"/>
                    <a:gd name="T39" fmla="*/ 263 h 1363"/>
                    <a:gd name="T40" fmla="*/ 2304 w 2915"/>
                    <a:gd name="T41" fmla="*/ 186 h 1363"/>
                    <a:gd name="T42" fmla="*/ 2810 w 2915"/>
                    <a:gd name="T43" fmla="*/ 26 h 1363"/>
                    <a:gd name="T44" fmla="*/ 2874 w 2915"/>
                    <a:gd name="T45" fmla="*/ 0 h 1363"/>
                    <a:gd name="T46" fmla="*/ 2887 w 2915"/>
                    <a:gd name="T47" fmla="*/ 96 h 1363"/>
                    <a:gd name="T48" fmla="*/ 2855 w 2915"/>
                    <a:gd name="T49" fmla="*/ 333 h 1363"/>
                    <a:gd name="T50" fmla="*/ 2842 w 2915"/>
                    <a:gd name="T51" fmla="*/ 711 h 1363"/>
                    <a:gd name="T52" fmla="*/ 2797 w 2915"/>
                    <a:gd name="T53" fmla="*/ 723 h 1363"/>
                    <a:gd name="T54" fmla="*/ 2739 w 2915"/>
                    <a:gd name="T55" fmla="*/ 736 h 1363"/>
                    <a:gd name="T56" fmla="*/ 2637 w 2915"/>
                    <a:gd name="T57" fmla="*/ 749 h 1363"/>
                    <a:gd name="T58" fmla="*/ 2592 w 2915"/>
                    <a:gd name="T59" fmla="*/ 768 h 1363"/>
                    <a:gd name="T60" fmla="*/ 2573 w 2915"/>
                    <a:gd name="T61" fmla="*/ 787 h 1363"/>
                    <a:gd name="T62" fmla="*/ 2509 w 2915"/>
                    <a:gd name="T63" fmla="*/ 807 h 1363"/>
                    <a:gd name="T64" fmla="*/ 2419 w 2915"/>
                    <a:gd name="T65" fmla="*/ 851 h 1363"/>
                    <a:gd name="T66" fmla="*/ 2151 w 2915"/>
                    <a:gd name="T67" fmla="*/ 903 h 1363"/>
                    <a:gd name="T68" fmla="*/ 1888 w 2915"/>
                    <a:gd name="T69" fmla="*/ 960 h 1363"/>
                    <a:gd name="T70" fmla="*/ 1760 w 2915"/>
                    <a:gd name="T71" fmla="*/ 1005 h 1363"/>
                    <a:gd name="T72" fmla="*/ 1626 w 2915"/>
                    <a:gd name="T73" fmla="*/ 1043 h 1363"/>
                    <a:gd name="T74" fmla="*/ 1504 w 2915"/>
                    <a:gd name="T75" fmla="*/ 1075 h 1363"/>
                    <a:gd name="T76" fmla="*/ 1351 w 2915"/>
                    <a:gd name="T77" fmla="*/ 1101 h 1363"/>
                    <a:gd name="T78" fmla="*/ 1287 w 2915"/>
                    <a:gd name="T79" fmla="*/ 1133 h 1363"/>
                    <a:gd name="T80" fmla="*/ 1178 w 2915"/>
                    <a:gd name="T81" fmla="*/ 1178 h 1363"/>
                    <a:gd name="T82" fmla="*/ 1107 w 2915"/>
                    <a:gd name="T83" fmla="*/ 1203 h 1363"/>
                    <a:gd name="T84" fmla="*/ 1043 w 2915"/>
                    <a:gd name="T85" fmla="*/ 1229 h 1363"/>
                    <a:gd name="T86" fmla="*/ 819 w 2915"/>
                    <a:gd name="T87" fmla="*/ 1299 h 1363"/>
                    <a:gd name="T88" fmla="*/ 755 w 2915"/>
                    <a:gd name="T89" fmla="*/ 1319 h 1363"/>
                    <a:gd name="T90" fmla="*/ 711 w 2915"/>
                    <a:gd name="T91" fmla="*/ 1325 h 1363"/>
                    <a:gd name="T92" fmla="*/ 691 w 2915"/>
                    <a:gd name="T93" fmla="*/ 1037 h 1363"/>
                    <a:gd name="T94" fmla="*/ 666 w 2915"/>
                    <a:gd name="T95" fmla="*/ 794 h 1363"/>
                    <a:gd name="T96" fmla="*/ 691 w 2915"/>
                    <a:gd name="T97" fmla="*/ 608 h 1363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2915"/>
                    <a:gd name="T148" fmla="*/ 0 h 1363"/>
                    <a:gd name="T149" fmla="*/ 2915 w 2915"/>
                    <a:gd name="T150" fmla="*/ 1363 h 1363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2915" h="1363">
                      <a:moveTo>
                        <a:pt x="0" y="154"/>
                      </a:moveTo>
                      <a:cubicBezTo>
                        <a:pt x="6" y="160"/>
                        <a:pt x="11" y="168"/>
                        <a:pt x="19" y="173"/>
                      </a:cubicBezTo>
                      <a:cubicBezTo>
                        <a:pt x="25" y="177"/>
                        <a:pt x="34" y="175"/>
                        <a:pt x="39" y="179"/>
                      </a:cubicBezTo>
                      <a:cubicBezTo>
                        <a:pt x="45" y="184"/>
                        <a:pt x="46" y="194"/>
                        <a:pt x="51" y="199"/>
                      </a:cubicBezTo>
                      <a:cubicBezTo>
                        <a:pt x="56" y="204"/>
                        <a:pt x="64" y="207"/>
                        <a:pt x="71" y="211"/>
                      </a:cubicBezTo>
                      <a:cubicBezTo>
                        <a:pt x="97" y="254"/>
                        <a:pt x="143" y="317"/>
                        <a:pt x="192" y="333"/>
                      </a:cubicBezTo>
                      <a:cubicBezTo>
                        <a:pt x="222" y="354"/>
                        <a:pt x="259" y="365"/>
                        <a:pt x="295" y="371"/>
                      </a:cubicBezTo>
                      <a:cubicBezTo>
                        <a:pt x="338" y="387"/>
                        <a:pt x="375" y="409"/>
                        <a:pt x="416" y="429"/>
                      </a:cubicBezTo>
                      <a:cubicBezTo>
                        <a:pt x="436" y="439"/>
                        <a:pt x="461" y="443"/>
                        <a:pt x="480" y="455"/>
                      </a:cubicBezTo>
                      <a:cubicBezTo>
                        <a:pt x="505" y="471"/>
                        <a:pt x="528" y="488"/>
                        <a:pt x="551" y="506"/>
                      </a:cubicBezTo>
                      <a:cubicBezTo>
                        <a:pt x="569" y="520"/>
                        <a:pt x="588" y="546"/>
                        <a:pt x="608" y="557"/>
                      </a:cubicBezTo>
                      <a:cubicBezTo>
                        <a:pt x="625" y="566"/>
                        <a:pt x="660" y="572"/>
                        <a:pt x="679" y="576"/>
                      </a:cubicBezTo>
                      <a:cubicBezTo>
                        <a:pt x="744" y="570"/>
                        <a:pt x="737" y="564"/>
                        <a:pt x="787" y="551"/>
                      </a:cubicBezTo>
                      <a:cubicBezTo>
                        <a:pt x="845" y="536"/>
                        <a:pt x="907" y="527"/>
                        <a:pt x="967" y="519"/>
                      </a:cubicBezTo>
                      <a:cubicBezTo>
                        <a:pt x="1100" y="482"/>
                        <a:pt x="1252" y="467"/>
                        <a:pt x="1389" y="461"/>
                      </a:cubicBezTo>
                      <a:cubicBezTo>
                        <a:pt x="1478" y="452"/>
                        <a:pt x="1564" y="431"/>
                        <a:pt x="1651" y="410"/>
                      </a:cubicBezTo>
                      <a:cubicBezTo>
                        <a:pt x="1686" y="393"/>
                        <a:pt x="1716" y="384"/>
                        <a:pt x="1754" y="378"/>
                      </a:cubicBezTo>
                      <a:cubicBezTo>
                        <a:pt x="1808" y="337"/>
                        <a:pt x="1884" y="327"/>
                        <a:pt x="1946" y="301"/>
                      </a:cubicBezTo>
                      <a:cubicBezTo>
                        <a:pt x="1965" y="293"/>
                        <a:pt x="1984" y="283"/>
                        <a:pt x="2003" y="275"/>
                      </a:cubicBezTo>
                      <a:cubicBezTo>
                        <a:pt x="2016" y="270"/>
                        <a:pt x="2042" y="263"/>
                        <a:pt x="2042" y="263"/>
                      </a:cubicBezTo>
                      <a:cubicBezTo>
                        <a:pt x="2117" y="212"/>
                        <a:pt x="2216" y="194"/>
                        <a:pt x="2304" y="186"/>
                      </a:cubicBezTo>
                      <a:cubicBezTo>
                        <a:pt x="2469" y="125"/>
                        <a:pt x="2636" y="59"/>
                        <a:pt x="2810" y="26"/>
                      </a:cubicBezTo>
                      <a:cubicBezTo>
                        <a:pt x="2831" y="12"/>
                        <a:pt x="2851" y="9"/>
                        <a:pt x="2874" y="0"/>
                      </a:cubicBezTo>
                      <a:cubicBezTo>
                        <a:pt x="2915" y="28"/>
                        <a:pt x="2897" y="8"/>
                        <a:pt x="2887" y="96"/>
                      </a:cubicBezTo>
                      <a:cubicBezTo>
                        <a:pt x="2878" y="174"/>
                        <a:pt x="2873" y="256"/>
                        <a:pt x="2855" y="333"/>
                      </a:cubicBezTo>
                      <a:cubicBezTo>
                        <a:pt x="2849" y="459"/>
                        <a:pt x="2860" y="586"/>
                        <a:pt x="2842" y="711"/>
                      </a:cubicBezTo>
                      <a:cubicBezTo>
                        <a:pt x="2840" y="726"/>
                        <a:pt x="2812" y="719"/>
                        <a:pt x="2797" y="723"/>
                      </a:cubicBezTo>
                      <a:cubicBezTo>
                        <a:pt x="2776" y="729"/>
                        <a:pt x="2761" y="733"/>
                        <a:pt x="2739" y="736"/>
                      </a:cubicBezTo>
                      <a:cubicBezTo>
                        <a:pt x="2705" y="741"/>
                        <a:pt x="2637" y="749"/>
                        <a:pt x="2637" y="749"/>
                      </a:cubicBezTo>
                      <a:cubicBezTo>
                        <a:pt x="2622" y="756"/>
                        <a:pt x="2606" y="759"/>
                        <a:pt x="2592" y="768"/>
                      </a:cubicBezTo>
                      <a:cubicBezTo>
                        <a:pt x="2585" y="773"/>
                        <a:pt x="2581" y="783"/>
                        <a:pt x="2573" y="787"/>
                      </a:cubicBezTo>
                      <a:cubicBezTo>
                        <a:pt x="2555" y="797"/>
                        <a:pt x="2528" y="797"/>
                        <a:pt x="2509" y="807"/>
                      </a:cubicBezTo>
                      <a:cubicBezTo>
                        <a:pt x="2479" y="822"/>
                        <a:pt x="2450" y="836"/>
                        <a:pt x="2419" y="851"/>
                      </a:cubicBezTo>
                      <a:cubicBezTo>
                        <a:pt x="2339" y="889"/>
                        <a:pt x="2236" y="890"/>
                        <a:pt x="2151" y="903"/>
                      </a:cubicBezTo>
                      <a:cubicBezTo>
                        <a:pt x="2070" y="940"/>
                        <a:pt x="1973" y="933"/>
                        <a:pt x="1888" y="960"/>
                      </a:cubicBezTo>
                      <a:cubicBezTo>
                        <a:pt x="1851" y="985"/>
                        <a:pt x="1804" y="999"/>
                        <a:pt x="1760" y="1005"/>
                      </a:cubicBezTo>
                      <a:cubicBezTo>
                        <a:pt x="1721" y="1032"/>
                        <a:pt x="1671" y="1034"/>
                        <a:pt x="1626" y="1043"/>
                      </a:cubicBezTo>
                      <a:cubicBezTo>
                        <a:pt x="1584" y="1051"/>
                        <a:pt x="1545" y="1065"/>
                        <a:pt x="1504" y="1075"/>
                      </a:cubicBezTo>
                      <a:cubicBezTo>
                        <a:pt x="1454" y="1087"/>
                        <a:pt x="1401" y="1092"/>
                        <a:pt x="1351" y="1101"/>
                      </a:cubicBezTo>
                      <a:cubicBezTo>
                        <a:pt x="1330" y="1115"/>
                        <a:pt x="1311" y="1126"/>
                        <a:pt x="1287" y="1133"/>
                      </a:cubicBezTo>
                      <a:cubicBezTo>
                        <a:pt x="1255" y="1157"/>
                        <a:pt x="1217" y="1169"/>
                        <a:pt x="1178" y="1178"/>
                      </a:cubicBezTo>
                      <a:cubicBezTo>
                        <a:pt x="1153" y="1190"/>
                        <a:pt x="1134" y="1197"/>
                        <a:pt x="1107" y="1203"/>
                      </a:cubicBezTo>
                      <a:cubicBezTo>
                        <a:pt x="1085" y="1218"/>
                        <a:pt x="1069" y="1223"/>
                        <a:pt x="1043" y="1229"/>
                      </a:cubicBezTo>
                      <a:cubicBezTo>
                        <a:pt x="986" y="1268"/>
                        <a:pt x="887" y="1291"/>
                        <a:pt x="819" y="1299"/>
                      </a:cubicBezTo>
                      <a:cubicBezTo>
                        <a:pt x="798" y="1307"/>
                        <a:pt x="776" y="1312"/>
                        <a:pt x="755" y="1319"/>
                      </a:cubicBezTo>
                      <a:cubicBezTo>
                        <a:pt x="735" y="1339"/>
                        <a:pt x="723" y="1363"/>
                        <a:pt x="711" y="1325"/>
                      </a:cubicBezTo>
                      <a:cubicBezTo>
                        <a:pt x="719" y="1229"/>
                        <a:pt x="735" y="1126"/>
                        <a:pt x="691" y="1037"/>
                      </a:cubicBezTo>
                      <a:cubicBezTo>
                        <a:pt x="673" y="957"/>
                        <a:pt x="685" y="874"/>
                        <a:pt x="666" y="794"/>
                      </a:cubicBezTo>
                      <a:cubicBezTo>
                        <a:pt x="670" y="713"/>
                        <a:pt x="662" y="671"/>
                        <a:pt x="691" y="60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7" name="Freeform 213"/>
                <p:cNvSpPr>
                  <a:spLocks/>
                </p:cNvSpPr>
                <p:nvPr/>
              </p:nvSpPr>
              <p:spPr bwMode="auto">
                <a:xfrm>
                  <a:off x="1126" y="2208"/>
                  <a:ext cx="839" cy="1158"/>
                </a:xfrm>
                <a:custGeom>
                  <a:avLst/>
                  <a:gdLst>
                    <a:gd name="T0" fmla="*/ 0 w 839"/>
                    <a:gd name="T1" fmla="*/ 0 h 1158"/>
                    <a:gd name="T2" fmla="*/ 20 w 839"/>
                    <a:gd name="T3" fmla="*/ 186 h 1158"/>
                    <a:gd name="T4" fmla="*/ 39 w 839"/>
                    <a:gd name="T5" fmla="*/ 301 h 1158"/>
                    <a:gd name="T6" fmla="*/ 13 w 839"/>
                    <a:gd name="T7" fmla="*/ 691 h 1158"/>
                    <a:gd name="T8" fmla="*/ 96 w 839"/>
                    <a:gd name="T9" fmla="*/ 742 h 1158"/>
                    <a:gd name="T10" fmla="*/ 135 w 839"/>
                    <a:gd name="T11" fmla="*/ 762 h 1158"/>
                    <a:gd name="T12" fmla="*/ 148 w 839"/>
                    <a:gd name="T13" fmla="*/ 781 h 1158"/>
                    <a:gd name="T14" fmla="*/ 224 w 839"/>
                    <a:gd name="T15" fmla="*/ 806 h 1158"/>
                    <a:gd name="T16" fmla="*/ 327 w 839"/>
                    <a:gd name="T17" fmla="*/ 851 h 1158"/>
                    <a:gd name="T18" fmla="*/ 372 w 839"/>
                    <a:gd name="T19" fmla="*/ 864 h 1158"/>
                    <a:gd name="T20" fmla="*/ 474 w 839"/>
                    <a:gd name="T21" fmla="*/ 915 h 1158"/>
                    <a:gd name="T22" fmla="*/ 564 w 839"/>
                    <a:gd name="T23" fmla="*/ 966 h 1158"/>
                    <a:gd name="T24" fmla="*/ 666 w 839"/>
                    <a:gd name="T25" fmla="*/ 1030 h 1158"/>
                    <a:gd name="T26" fmla="*/ 704 w 839"/>
                    <a:gd name="T27" fmla="*/ 1062 h 1158"/>
                    <a:gd name="T28" fmla="*/ 768 w 839"/>
                    <a:gd name="T29" fmla="*/ 1101 h 1158"/>
                    <a:gd name="T30" fmla="*/ 820 w 839"/>
                    <a:gd name="T31" fmla="*/ 1146 h 1158"/>
                    <a:gd name="T32" fmla="*/ 839 w 839"/>
                    <a:gd name="T33" fmla="*/ 1158 h 1158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39"/>
                    <a:gd name="T52" fmla="*/ 0 h 1158"/>
                    <a:gd name="T53" fmla="*/ 839 w 839"/>
                    <a:gd name="T54" fmla="*/ 1158 h 1158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39" h="1158">
                      <a:moveTo>
                        <a:pt x="0" y="0"/>
                      </a:moveTo>
                      <a:cubicBezTo>
                        <a:pt x="4" y="62"/>
                        <a:pt x="4" y="126"/>
                        <a:pt x="20" y="186"/>
                      </a:cubicBezTo>
                      <a:cubicBezTo>
                        <a:pt x="25" y="224"/>
                        <a:pt x="26" y="265"/>
                        <a:pt x="39" y="301"/>
                      </a:cubicBezTo>
                      <a:cubicBezTo>
                        <a:pt x="35" y="431"/>
                        <a:pt x="41" y="563"/>
                        <a:pt x="13" y="691"/>
                      </a:cubicBezTo>
                      <a:cubicBezTo>
                        <a:pt x="33" y="732"/>
                        <a:pt x="55" y="732"/>
                        <a:pt x="96" y="742"/>
                      </a:cubicBezTo>
                      <a:cubicBezTo>
                        <a:pt x="108" y="750"/>
                        <a:pt x="124" y="753"/>
                        <a:pt x="135" y="762"/>
                      </a:cubicBezTo>
                      <a:cubicBezTo>
                        <a:pt x="141" y="767"/>
                        <a:pt x="142" y="776"/>
                        <a:pt x="148" y="781"/>
                      </a:cubicBezTo>
                      <a:cubicBezTo>
                        <a:pt x="166" y="795"/>
                        <a:pt x="202" y="802"/>
                        <a:pt x="224" y="806"/>
                      </a:cubicBezTo>
                      <a:cubicBezTo>
                        <a:pt x="254" y="826"/>
                        <a:pt x="293" y="841"/>
                        <a:pt x="327" y="851"/>
                      </a:cubicBezTo>
                      <a:cubicBezTo>
                        <a:pt x="342" y="855"/>
                        <a:pt x="372" y="864"/>
                        <a:pt x="372" y="864"/>
                      </a:cubicBezTo>
                      <a:cubicBezTo>
                        <a:pt x="411" y="891"/>
                        <a:pt x="431" y="901"/>
                        <a:pt x="474" y="915"/>
                      </a:cubicBezTo>
                      <a:cubicBezTo>
                        <a:pt x="503" y="935"/>
                        <a:pt x="535" y="947"/>
                        <a:pt x="564" y="966"/>
                      </a:cubicBezTo>
                      <a:cubicBezTo>
                        <a:pt x="597" y="988"/>
                        <a:pt x="628" y="1018"/>
                        <a:pt x="666" y="1030"/>
                      </a:cubicBezTo>
                      <a:cubicBezTo>
                        <a:pt x="720" y="1067"/>
                        <a:pt x="647" y="1016"/>
                        <a:pt x="704" y="1062"/>
                      </a:cubicBezTo>
                      <a:cubicBezTo>
                        <a:pt x="723" y="1078"/>
                        <a:pt x="747" y="1087"/>
                        <a:pt x="768" y="1101"/>
                      </a:cubicBezTo>
                      <a:cubicBezTo>
                        <a:pt x="790" y="1132"/>
                        <a:pt x="775" y="1117"/>
                        <a:pt x="820" y="1146"/>
                      </a:cubicBezTo>
                      <a:cubicBezTo>
                        <a:pt x="826" y="1150"/>
                        <a:pt x="839" y="1158"/>
                        <a:pt x="839" y="11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8" name="Freeform 214"/>
                <p:cNvSpPr>
                  <a:spLocks/>
                </p:cNvSpPr>
                <p:nvPr/>
              </p:nvSpPr>
              <p:spPr bwMode="auto">
                <a:xfrm>
                  <a:off x="1126" y="1567"/>
                  <a:ext cx="2908" cy="641"/>
                </a:xfrm>
                <a:custGeom>
                  <a:avLst/>
                  <a:gdLst>
                    <a:gd name="T0" fmla="*/ 0 w 2908"/>
                    <a:gd name="T1" fmla="*/ 641 h 641"/>
                    <a:gd name="T2" fmla="*/ 64 w 2908"/>
                    <a:gd name="T3" fmla="*/ 622 h 641"/>
                    <a:gd name="T4" fmla="*/ 263 w 2908"/>
                    <a:gd name="T5" fmla="*/ 558 h 641"/>
                    <a:gd name="T6" fmla="*/ 352 w 2908"/>
                    <a:gd name="T7" fmla="*/ 443 h 641"/>
                    <a:gd name="T8" fmla="*/ 461 w 2908"/>
                    <a:gd name="T9" fmla="*/ 462 h 641"/>
                    <a:gd name="T10" fmla="*/ 519 w 2908"/>
                    <a:gd name="T11" fmla="*/ 487 h 641"/>
                    <a:gd name="T12" fmla="*/ 602 w 2908"/>
                    <a:gd name="T13" fmla="*/ 494 h 641"/>
                    <a:gd name="T14" fmla="*/ 660 w 2908"/>
                    <a:gd name="T15" fmla="*/ 462 h 641"/>
                    <a:gd name="T16" fmla="*/ 698 w 2908"/>
                    <a:gd name="T17" fmla="*/ 430 h 641"/>
                    <a:gd name="T18" fmla="*/ 762 w 2908"/>
                    <a:gd name="T19" fmla="*/ 417 h 641"/>
                    <a:gd name="T20" fmla="*/ 800 w 2908"/>
                    <a:gd name="T21" fmla="*/ 340 h 641"/>
                    <a:gd name="T22" fmla="*/ 896 w 2908"/>
                    <a:gd name="T23" fmla="*/ 289 h 641"/>
                    <a:gd name="T24" fmla="*/ 1114 w 2908"/>
                    <a:gd name="T25" fmla="*/ 321 h 641"/>
                    <a:gd name="T26" fmla="*/ 1261 w 2908"/>
                    <a:gd name="T27" fmla="*/ 321 h 641"/>
                    <a:gd name="T28" fmla="*/ 1338 w 2908"/>
                    <a:gd name="T29" fmla="*/ 289 h 641"/>
                    <a:gd name="T30" fmla="*/ 1383 w 2908"/>
                    <a:gd name="T31" fmla="*/ 187 h 641"/>
                    <a:gd name="T32" fmla="*/ 1440 w 2908"/>
                    <a:gd name="T33" fmla="*/ 167 h 641"/>
                    <a:gd name="T34" fmla="*/ 1479 w 2908"/>
                    <a:gd name="T35" fmla="*/ 155 h 641"/>
                    <a:gd name="T36" fmla="*/ 1626 w 2908"/>
                    <a:gd name="T37" fmla="*/ 180 h 641"/>
                    <a:gd name="T38" fmla="*/ 1664 w 2908"/>
                    <a:gd name="T39" fmla="*/ 199 h 641"/>
                    <a:gd name="T40" fmla="*/ 1703 w 2908"/>
                    <a:gd name="T41" fmla="*/ 212 h 641"/>
                    <a:gd name="T42" fmla="*/ 1850 w 2908"/>
                    <a:gd name="T43" fmla="*/ 148 h 641"/>
                    <a:gd name="T44" fmla="*/ 1933 w 2908"/>
                    <a:gd name="T45" fmla="*/ 65 h 641"/>
                    <a:gd name="T46" fmla="*/ 1952 w 2908"/>
                    <a:gd name="T47" fmla="*/ 46 h 641"/>
                    <a:gd name="T48" fmla="*/ 2055 w 2908"/>
                    <a:gd name="T49" fmla="*/ 14 h 641"/>
                    <a:gd name="T50" fmla="*/ 2183 w 2908"/>
                    <a:gd name="T51" fmla="*/ 27 h 641"/>
                    <a:gd name="T52" fmla="*/ 2215 w 2908"/>
                    <a:gd name="T53" fmla="*/ 52 h 641"/>
                    <a:gd name="T54" fmla="*/ 2240 w 2908"/>
                    <a:gd name="T55" fmla="*/ 91 h 641"/>
                    <a:gd name="T56" fmla="*/ 2272 w 2908"/>
                    <a:gd name="T57" fmla="*/ 135 h 641"/>
                    <a:gd name="T58" fmla="*/ 2330 w 2908"/>
                    <a:gd name="T59" fmla="*/ 167 h 641"/>
                    <a:gd name="T60" fmla="*/ 2349 w 2908"/>
                    <a:gd name="T61" fmla="*/ 187 h 641"/>
                    <a:gd name="T62" fmla="*/ 2484 w 2908"/>
                    <a:gd name="T63" fmla="*/ 225 h 641"/>
                    <a:gd name="T64" fmla="*/ 2586 w 2908"/>
                    <a:gd name="T65" fmla="*/ 251 h 641"/>
                    <a:gd name="T66" fmla="*/ 2605 w 2908"/>
                    <a:gd name="T67" fmla="*/ 270 h 641"/>
                    <a:gd name="T68" fmla="*/ 2631 w 2908"/>
                    <a:gd name="T69" fmla="*/ 308 h 641"/>
                    <a:gd name="T70" fmla="*/ 2650 w 2908"/>
                    <a:gd name="T71" fmla="*/ 347 h 641"/>
                    <a:gd name="T72" fmla="*/ 2701 w 2908"/>
                    <a:gd name="T73" fmla="*/ 404 h 641"/>
                    <a:gd name="T74" fmla="*/ 2784 w 2908"/>
                    <a:gd name="T75" fmla="*/ 436 h 641"/>
                    <a:gd name="T76" fmla="*/ 2868 w 2908"/>
                    <a:gd name="T77" fmla="*/ 475 h 641"/>
                    <a:gd name="T78" fmla="*/ 2880 w 2908"/>
                    <a:gd name="T79" fmla="*/ 494 h 641"/>
                    <a:gd name="T80" fmla="*/ 2893 w 2908"/>
                    <a:gd name="T81" fmla="*/ 507 h 6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2908"/>
                    <a:gd name="T124" fmla="*/ 0 h 641"/>
                    <a:gd name="T125" fmla="*/ 2908 w 2908"/>
                    <a:gd name="T126" fmla="*/ 641 h 6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2908" h="641">
                      <a:moveTo>
                        <a:pt x="0" y="641"/>
                      </a:moveTo>
                      <a:cubicBezTo>
                        <a:pt x="22" y="636"/>
                        <a:pt x="42" y="629"/>
                        <a:pt x="64" y="622"/>
                      </a:cubicBezTo>
                      <a:cubicBezTo>
                        <a:pt x="121" y="585"/>
                        <a:pt x="199" y="578"/>
                        <a:pt x="263" y="558"/>
                      </a:cubicBezTo>
                      <a:cubicBezTo>
                        <a:pt x="271" y="479"/>
                        <a:pt x="277" y="455"/>
                        <a:pt x="352" y="443"/>
                      </a:cubicBezTo>
                      <a:cubicBezTo>
                        <a:pt x="363" y="445"/>
                        <a:pt x="433" y="447"/>
                        <a:pt x="461" y="462"/>
                      </a:cubicBezTo>
                      <a:cubicBezTo>
                        <a:pt x="480" y="472"/>
                        <a:pt x="519" y="487"/>
                        <a:pt x="519" y="487"/>
                      </a:cubicBezTo>
                      <a:cubicBezTo>
                        <a:pt x="559" y="529"/>
                        <a:pt x="554" y="505"/>
                        <a:pt x="602" y="494"/>
                      </a:cubicBezTo>
                      <a:cubicBezTo>
                        <a:pt x="621" y="481"/>
                        <a:pt x="642" y="477"/>
                        <a:pt x="660" y="462"/>
                      </a:cubicBezTo>
                      <a:cubicBezTo>
                        <a:pt x="674" y="451"/>
                        <a:pt x="681" y="437"/>
                        <a:pt x="698" y="430"/>
                      </a:cubicBezTo>
                      <a:cubicBezTo>
                        <a:pt x="705" y="427"/>
                        <a:pt x="755" y="418"/>
                        <a:pt x="762" y="417"/>
                      </a:cubicBezTo>
                      <a:cubicBezTo>
                        <a:pt x="772" y="385"/>
                        <a:pt x="772" y="359"/>
                        <a:pt x="800" y="340"/>
                      </a:cubicBezTo>
                      <a:cubicBezTo>
                        <a:pt x="814" y="301"/>
                        <a:pt x="859" y="298"/>
                        <a:pt x="896" y="289"/>
                      </a:cubicBezTo>
                      <a:cubicBezTo>
                        <a:pt x="1115" y="297"/>
                        <a:pt x="1001" y="285"/>
                        <a:pt x="1114" y="321"/>
                      </a:cubicBezTo>
                      <a:cubicBezTo>
                        <a:pt x="1160" y="352"/>
                        <a:pt x="1210" y="328"/>
                        <a:pt x="1261" y="321"/>
                      </a:cubicBezTo>
                      <a:cubicBezTo>
                        <a:pt x="1289" y="312"/>
                        <a:pt x="1311" y="298"/>
                        <a:pt x="1338" y="289"/>
                      </a:cubicBezTo>
                      <a:cubicBezTo>
                        <a:pt x="1343" y="225"/>
                        <a:pt x="1337" y="218"/>
                        <a:pt x="1383" y="187"/>
                      </a:cubicBezTo>
                      <a:cubicBezTo>
                        <a:pt x="1397" y="177"/>
                        <a:pt x="1424" y="172"/>
                        <a:pt x="1440" y="167"/>
                      </a:cubicBezTo>
                      <a:cubicBezTo>
                        <a:pt x="1453" y="163"/>
                        <a:pt x="1479" y="155"/>
                        <a:pt x="1479" y="155"/>
                      </a:cubicBezTo>
                      <a:cubicBezTo>
                        <a:pt x="1543" y="159"/>
                        <a:pt x="1572" y="162"/>
                        <a:pt x="1626" y="180"/>
                      </a:cubicBezTo>
                      <a:cubicBezTo>
                        <a:pt x="1695" y="203"/>
                        <a:pt x="1592" y="168"/>
                        <a:pt x="1664" y="199"/>
                      </a:cubicBezTo>
                      <a:cubicBezTo>
                        <a:pt x="1677" y="204"/>
                        <a:pt x="1703" y="212"/>
                        <a:pt x="1703" y="212"/>
                      </a:cubicBezTo>
                      <a:cubicBezTo>
                        <a:pt x="1736" y="164"/>
                        <a:pt x="1798" y="167"/>
                        <a:pt x="1850" y="148"/>
                      </a:cubicBezTo>
                      <a:cubicBezTo>
                        <a:pt x="1865" y="101"/>
                        <a:pt x="1902" y="96"/>
                        <a:pt x="1933" y="65"/>
                      </a:cubicBezTo>
                      <a:cubicBezTo>
                        <a:pt x="1939" y="59"/>
                        <a:pt x="1944" y="50"/>
                        <a:pt x="1952" y="46"/>
                      </a:cubicBezTo>
                      <a:cubicBezTo>
                        <a:pt x="1978" y="32"/>
                        <a:pt x="2025" y="21"/>
                        <a:pt x="2055" y="14"/>
                      </a:cubicBezTo>
                      <a:cubicBezTo>
                        <a:pt x="2098" y="16"/>
                        <a:pt x="2150" y="0"/>
                        <a:pt x="2183" y="27"/>
                      </a:cubicBezTo>
                      <a:cubicBezTo>
                        <a:pt x="2222" y="58"/>
                        <a:pt x="2170" y="38"/>
                        <a:pt x="2215" y="52"/>
                      </a:cubicBezTo>
                      <a:cubicBezTo>
                        <a:pt x="2228" y="94"/>
                        <a:pt x="2210" y="46"/>
                        <a:pt x="2240" y="91"/>
                      </a:cubicBezTo>
                      <a:cubicBezTo>
                        <a:pt x="2257" y="117"/>
                        <a:pt x="2235" y="123"/>
                        <a:pt x="2272" y="135"/>
                      </a:cubicBezTo>
                      <a:cubicBezTo>
                        <a:pt x="2291" y="147"/>
                        <a:pt x="2313" y="153"/>
                        <a:pt x="2330" y="167"/>
                      </a:cubicBezTo>
                      <a:cubicBezTo>
                        <a:pt x="2337" y="173"/>
                        <a:pt x="2341" y="183"/>
                        <a:pt x="2349" y="187"/>
                      </a:cubicBezTo>
                      <a:cubicBezTo>
                        <a:pt x="2388" y="209"/>
                        <a:pt x="2442" y="212"/>
                        <a:pt x="2484" y="225"/>
                      </a:cubicBezTo>
                      <a:cubicBezTo>
                        <a:pt x="2519" y="249"/>
                        <a:pt x="2538" y="246"/>
                        <a:pt x="2586" y="251"/>
                      </a:cubicBezTo>
                      <a:cubicBezTo>
                        <a:pt x="2592" y="257"/>
                        <a:pt x="2599" y="263"/>
                        <a:pt x="2605" y="270"/>
                      </a:cubicBezTo>
                      <a:cubicBezTo>
                        <a:pt x="2615" y="282"/>
                        <a:pt x="2631" y="308"/>
                        <a:pt x="2631" y="308"/>
                      </a:cubicBezTo>
                      <a:cubicBezTo>
                        <a:pt x="2646" y="355"/>
                        <a:pt x="2626" y="297"/>
                        <a:pt x="2650" y="347"/>
                      </a:cubicBezTo>
                      <a:cubicBezTo>
                        <a:pt x="2668" y="383"/>
                        <a:pt x="2656" y="390"/>
                        <a:pt x="2701" y="404"/>
                      </a:cubicBezTo>
                      <a:cubicBezTo>
                        <a:pt x="2726" y="421"/>
                        <a:pt x="2754" y="429"/>
                        <a:pt x="2784" y="436"/>
                      </a:cubicBezTo>
                      <a:cubicBezTo>
                        <a:pt x="2811" y="454"/>
                        <a:pt x="2841" y="457"/>
                        <a:pt x="2868" y="475"/>
                      </a:cubicBezTo>
                      <a:cubicBezTo>
                        <a:pt x="2872" y="481"/>
                        <a:pt x="2874" y="489"/>
                        <a:pt x="2880" y="494"/>
                      </a:cubicBezTo>
                      <a:cubicBezTo>
                        <a:pt x="2897" y="507"/>
                        <a:pt x="2908" y="492"/>
                        <a:pt x="2893" y="507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9" name="Freeform 215"/>
                <p:cNvSpPr>
                  <a:spLocks/>
                </p:cNvSpPr>
                <p:nvPr/>
              </p:nvSpPr>
              <p:spPr bwMode="auto">
                <a:xfrm>
                  <a:off x="1408" y="2067"/>
                  <a:ext cx="336" cy="141"/>
                </a:xfrm>
                <a:custGeom>
                  <a:avLst/>
                  <a:gdLst>
                    <a:gd name="T0" fmla="*/ 0 w 336"/>
                    <a:gd name="T1" fmla="*/ 58 h 141"/>
                    <a:gd name="T2" fmla="*/ 77 w 336"/>
                    <a:gd name="T3" fmla="*/ 109 h 141"/>
                    <a:gd name="T4" fmla="*/ 134 w 336"/>
                    <a:gd name="T5" fmla="*/ 135 h 141"/>
                    <a:gd name="T6" fmla="*/ 294 w 336"/>
                    <a:gd name="T7" fmla="*/ 128 h 141"/>
                    <a:gd name="T8" fmla="*/ 320 w 336"/>
                    <a:gd name="T9" fmla="*/ 90 h 141"/>
                    <a:gd name="T10" fmla="*/ 314 w 336"/>
                    <a:gd name="T11" fmla="*/ 0 h 1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36"/>
                    <a:gd name="T19" fmla="*/ 0 h 141"/>
                    <a:gd name="T20" fmla="*/ 336 w 336"/>
                    <a:gd name="T21" fmla="*/ 141 h 14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36" h="141">
                      <a:moveTo>
                        <a:pt x="0" y="58"/>
                      </a:moveTo>
                      <a:cubicBezTo>
                        <a:pt x="21" y="88"/>
                        <a:pt x="43" y="101"/>
                        <a:pt x="77" y="109"/>
                      </a:cubicBezTo>
                      <a:cubicBezTo>
                        <a:pt x="96" y="122"/>
                        <a:pt x="113" y="127"/>
                        <a:pt x="134" y="135"/>
                      </a:cubicBezTo>
                      <a:cubicBezTo>
                        <a:pt x="187" y="133"/>
                        <a:pt x="242" y="141"/>
                        <a:pt x="294" y="128"/>
                      </a:cubicBezTo>
                      <a:cubicBezTo>
                        <a:pt x="309" y="124"/>
                        <a:pt x="320" y="90"/>
                        <a:pt x="320" y="90"/>
                      </a:cubicBezTo>
                      <a:cubicBezTo>
                        <a:pt x="327" y="61"/>
                        <a:pt x="336" y="25"/>
                        <a:pt x="31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0" name="Freeform 216"/>
                <p:cNvSpPr>
                  <a:spLocks/>
                </p:cNvSpPr>
                <p:nvPr/>
              </p:nvSpPr>
              <p:spPr bwMode="auto">
                <a:xfrm>
                  <a:off x="1744" y="2221"/>
                  <a:ext cx="419" cy="198"/>
                </a:xfrm>
                <a:custGeom>
                  <a:avLst/>
                  <a:gdLst>
                    <a:gd name="T0" fmla="*/ 86 w 419"/>
                    <a:gd name="T1" fmla="*/ 45 h 198"/>
                    <a:gd name="T2" fmla="*/ 22 w 419"/>
                    <a:gd name="T3" fmla="*/ 77 h 198"/>
                    <a:gd name="T4" fmla="*/ 16 w 419"/>
                    <a:gd name="T5" fmla="*/ 147 h 198"/>
                    <a:gd name="T6" fmla="*/ 157 w 419"/>
                    <a:gd name="T7" fmla="*/ 198 h 198"/>
                    <a:gd name="T8" fmla="*/ 291 w 419"/>
                    <a:gd name="T9" fmla="*/ 185 h 198"/>
                    <a:gd name="T10" fmla="*/ 349 w 419"/>
                    <a:gd name="T11" fmla="*/ 153 h 198"/>
                    <a:gd name="T12" fmla="*/ 394 w 419"/>
                    <a:gd name="T13" fmla="*/ 141 h 198"/>
                    <a:gd name="T14" fmla="*/ 419 w 419"/>
                    <a:gd name="T15" fmla="*/ 83 h 198"/>
                    <a:gd name="T16" fmla="*/ 349 w 419"/>
                    <a:gd name="T17" fmla="*/ 25 h 198"/>
                    <a:gd name="T18" fmla="*/ 291 w 419"/>
                    <a:gd name="T19" fmla="*/ 0 h 198"/>
                    <a:gd name="T20" fmla="*/ 125 w 419"/>
                    <a:gd name="T21" fmla="*/ 19 h 198"/>
                    <a:gd name="T22" fmla="*/ 86 w 419"/>
                    <a:gd name="T23" fmla="*/ 45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19"/>
                    <a:gd name="T37" fmla="*/ 0 h 198"/>
                    <a:gd name="T38" fmla="*/ 419 w 41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19" h="198">
                      <a:moveTo>
                        <a:pt x="86" y="45"/>
                      </a:moveTo>
                      <a:cubicBezTo>
                        <a:pt x="52" y="51"/>
                        <a:pt x="40" y="49"/>
                        <a:pt x="22" y="77"/>
                      </a:cubicBezTo>
                      <a:cubicBezTo>
                        <a:pt x="16" y="96"/>
                        <a:pt x="0" y="126"/>
                        <a:pt x="16" y="147"/>
                      </a:cubicBezTo>
                      <a:cubicBezTo>
                        <a:pt x="44" y="184"/>
                        <a:pt x="116" y="192"/>
                        <a:pt x="157" y="198"/>
                      </a:cubicBezTo>
                      <a:cubicBezTo>
                        <a:pt x="201" y="192"/>
                        <a:pt x="247" y="193"/>
                        <a:pt x="291" y="185"/>
                      </a:cubicBezTo>
                      <a:cubicBezTo>
                        <a:pt x="309" y="182"/>
                        <a:pt x="332" y="160"/>
                        <a:pt x="349" y="153"/>
                      </a:cubicBezTo>
                      <a:cubicBezTo>
                        <a:pt x="363" y="147"/>
                        <a:pt x="379" y="145"/>
                        <a:pt x="394" y="141"/>
                      </a:cubicBezTo>
                      <a:cubicBezTo>
                        <a:pt x="400" y="120"/>
                        <a:pt x="412" y="104"/>
                        <a:pt x="419" y="83"/>
                      </a:cubicBezTo>
                      <a:cubicBezTo>
                        <a:pt x="392" y="64"/>
                        <a:pt x="378" y="44"/>
                        <a:pt x="349" y="25"/>
                      </a:cubicBezTo>
                      <a:cubicBezTo>
                        <a:pt x="331" y="13"/>
                        <a:pt x="291" y="0"/>
                        <a:pt x="291" y="0"/>
                      </a:cubicBezTo>
                      <a:cubicBezTo>
                        <a:pt x="219" y="4"/>
                        <a:pt x="186" y="6"/>
                        <a:pt x="125" y="19"/>
                      </a:cubicBezTo>
                      <a:cubicBezTo>
                        <a:pt x="104" y="24"/>
                        <a:pt x="38" y="27"/>
                        <a:pt x="86" y="45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1" name="Freeform 217"/>
                <p:cNvSpPr>
                  <a:spLocks/>
                </p:cNvSpPr>
                <p:nvPr/>
              </p:nvSpPr>
              <p:spPr bwMode="auto">
                <a:xfrm>
                  <a:off x="2295" y="2093"/>
                  <a:ext cx="399" cy="198"/>
                </a:xfrm>
                <a:custGeom>
                  <a:avLst/>
                  <a:gdLst>
                    <a:gd name="T0" fmla="*/ 92 w 399"/>
                    <a:gd name="T1" fmla="*/ 38 h 198"/>
                    <a:gd name="T2" fmla="*/ 35 w 399"/>
                    <a:gd name="T3" fmla="*/ 64 h 198"/>
                    <a:gd name="T4" fmla="*/ 15 w 399"/>
                    <a:gd name="T5" fmla="*/ 166 h 198"/>
                    <a:gd name="T6" fmla="*/ 28 w 399"/>
                    <a:gd name="T7" fmla="*/ 185 h 198"/>
                    <a:gd name="T8" fmla="*/ 92 w 399"/>
                    <a:gd name="T9" fmla="*/ 198 h 198"/>
                    <a:gd name="T10" fmla="*/ 278 w 399"/>
                    <a:gd name="T11" fmla="*/ 192 h 198"/>
                    <a:gd name="T12" fmla="*/ 348 w 399"/>
                    <a:gd name="T13" fmla="*/ 173 h 198"/>
                    <a:gd name="T14" fmla="*/ 387 w 399"/>
                    <a:gd name="T15" fmla="*/ 121 h 198"/>
                    <a:gd name="T16" fmla="*/ 399 w 399"/>
                    <a:gd name="T17" fmla="*/ 83 h 198"/>
                    <a:gd name="T18" fmla="*/ 265 w 399"/>
                    <a:gd name="T19" fmla="*/ 0 h 198"/>
                    <a:gd name="T20" fmla="*/ 124 w 399"/>
                    <a:gd name="T21" fmla="*/ 19 h 198"/>
                    <a:gd name="T22" fmla="*/ 92 w 399"/>
                    <a:gd name="T23" fmla="*/ 38 h 19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99"/>
                    <a:gd name="T37" fmla="*/ 0 h 198"/>
                    <a:gd name="T38" fmla="*/ 399 w 399"/>
                    <a:gd name="T39" fmla="*/ 198 h 19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99" h="198">
                      <a:moveTo>
                        <a:pt x="92" y="38"/>
                      </a:moveTo>
                      <a:cubicBezTo>
                        <a:pt x="72" y="45"/>
                        <a:pt x="55" y="57"/>
                        <a:pt x="35" y="64"/>
                      </a:cubicBezTo>
                      <a:cubicBezTo>
                        <a:pt x="3" y="111"/>
                        <a:pt x="0" y="98"/>
                        <a:pt x="15" y="166"/>
                      </a:cubicBezTo>
                      <a:cubicBezTo>
                        <a:pt x="17" y="173"/>
                        <a:pt x="21" y="182"/>
                        <a:pt x="28" y="185"/>
                      </a:cubicBezTo>
                      <a:cubicBezTo>
                        <a:pt x="47" y="195"/>
                        <a:pt x="71" y="193"/>
                        <a:pt x="92" y="198"/>
                      </a:cubicBezTo>
                      <a:cubicBezTo>
                        <a:pt x="154" y="196"/>
                        <a:pt x="216" y="196"/>
                        <a:pt x="278" y="192"/>
                      </a:cubicBezTo>
                      <a:cubicBezTo>
                        <a:pt x="302" y="191"/>
                        <a:pt x="348" y="173"/>
                        <a:pt x="348" y="173"/>
                      </a:cubicBezTo>
                      <a:cubicBezTo>
                        <a:pt x="370" y="158"/>
                        <a:pt x="379" y="146"/>
                        <a:pt x="387" y="121"/>
                      </a:cubicBezTo>
                      <a:cubicBezTo>
                        <a:pt x="391" y="108"/>
                        <a:pt x="399" y="83"/>
                        <a:pt x="399" y="83"/>
                      </a:cubicBezTo>
                      <a:cubicBezTo>
                        <a:pt x="381" y="27"/>
                        <a:pt x="317" y="16"/>
                        <a:pt x="265" y="0"/>
                      </a:cubicBezTo>
                      <a:cubicBezTo>
                        <a:pt x="211" y="4"/>
                        <a:pt x="175" y="12"/>
                        <a:pt x="124" y="19"/>
                      </a:cubicBezTo>
                      <a:cubicBezTo>
                        <a:pt x="101" y="35"/>
                        <a:pt x="112" y="29"/>
                        <a:pt x="92" y="38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2" name="Freeform 218"/>
                <p:cNvSpPr>
                  <a:spLocks/>
                </p:cNvSpPr>
                <p:nvPr/>
              </p:nvSpPr>
              <p:spPr bwMode="auto">
                <a:xfrm>
                  <a:off x="2894" y="1946"/>
                  <a:ext cx="347" cy="178"/>
                </a:xfrm>
                <a:custGeom>
                  <a:avLst/>
                  <a:gdLst>
                    <a:gd name="T0" fmla="*/ 165 w 347"/>
                    <a:gd name="T1" fmla="*/ 12 h 178"/>
                    <a:gd name="T2" fmla="*/ 63 w 347"/>
                    <a:gd name="T3" fmla="*/ 32 h 178"/>
                    <a:gd name="T4" fmla="*/ 24 w 347"/>
                    <a:gd name="T5" fmla="*/ 44 h 178"/>
                    <a:gd name="T6" fmla="*/ 12 w 347"/>
                    <a:gd name="T7" fmla="*/ 83 h 178"/>
                    <a:gd name="T8" fmla="*/ 120 w 347"/>
                    <a:gd name="T9" fmla="*/ 160 h 178"/>
                    <a:gd name="T10" fmla="*/ 332 w 347"/>
                    <a:gd name="T11" fmla="*/ 128 h 178"/>
                    <a:gd name="T12" fmla="*/ 344 w 347"/>
                    <a:gd name="T13" fmla="*/ 89 h 178"/>
                    <a:gd name="T14" fmla="*/ 325 w 347"/>
                    <a:gd name="T15" fmla="*/ 44 h 178"/>
                    <a:gd name="T16" fmla="*/ 172 w 347"/>
                    <a:gd name="T17" fmla="*/ 12 h 178"/>
                    <a:gd name="T18" fmla="*/ 69 w 347"/>
                    <a:gd name="T19" fmla="*/ 0 h 17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347"/>
                    <a:gd name="T31" fmla="*/ 0 h 178"/>
                    <a:gd name="T32" fmla="*/ 347 w 347"/>
                    <a:gd name="T33" fmla="*/ 178 h 17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347" h="178">
                      <a:moveTo>
                        <a:pt x="165" y="12"/>
                      </a:moveTo>
                      <a:cubicBezTo>
                        <a:pt x="30" y="33"/>
                        <a:pt x="119" y="14"/>
                        <a:pt x="63" y="32"/>
                      </a:cubicBezTo>
                      <a:cubicBezTo>
                        <a:pt x="50" y="36"/>
                        <a:pt x="24" y="44"/>
                        <a:pt x="24" y="44"/>
                      </a:cubicBezTo>
                      <a:cubicBezTo>
                        <a:pt x="20" y="57"/>
                        <a:pt x="16" y="70"/>
                        <a:pt x="12" y="83"/>
                      </a:cubicBezTo>
                      <a:cubicBezTo>
                        <a:pt x="0" y="123"/>
                        <a:pt x="90" y="152"/>
                        <a:pt x="120" y="160"/>
                      </a:cubicBezTo>
                      <a:cubicBezTo>
                        <a:pt x="296" y="153"/>
                        <a:pt x="249" y="178"/>
                        <a:pt x="332" y="128"/>
                      </a:cubicBezTo>
                      <a:cubicBezTo>
                        <a:pt x="336" y="115"/>
                        <a:pt x="340" y="102"/>
                        <a:pt x="344" y="89"/>
                      </a:cubicBezTo>
                      <a:cubicBezTo>
                        <a:pt x="347" y="80"/>
                        <a:pt x="333" y="49"/>
                        <a:pt x="325" y="44"/>
                      </a:cubicBezTo>
                      <a:cubicBezTo>
                        <a:pt x="286" y="20"/>
                        <a:pt x="211" y="16"/>
                        <a:pt x="172" y="12"/>
                      </a:cubicBezTo>
                      <a:cubicBezTo>
                        <a:pt x="135" y="5"/>
                        <a:pt x="107" y="0"/>
                        <a:pt x="69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3" name="Freeform 219"/>
                <p:cNvSpPr>
                  <a:spLocks/>
                </p:cNvSpPr>
                <p:nvPr/>
              </p:nvSpPr>
              <p:spPr bwMode="auto">
                <a:xfrm>
                  <a:off x="3455" y="1797"/>
                  <a:ext cx="343" cy="200"/>
                </a:xfrm>
                <a:custGeom>
                  <a:avLst/>
                  <a:gdLst>
                    <a:gd name="T0" fmla="*/ 238 w 343"/>
                    <a:gd name="T1" fmla="*/ 14 h 200"/>
                    <a:gd name="T2" fmla="*/ 52 w 343"/>
                    <a:gd name="T3" fmla="*/ 27 h 200"/>
                    <a:gd name="T4" fmla="*/ 1 w 343"/>
                    <a:gd name="T5" fmla="*/ 85 h 200"/>
                    <a:gd name="T6" fmla="*/ 7 w 343"/>
                    <a:gd name="T7" fmla="*/ 149 h 200"/>
                    <a:gd name="T8" fmla="*/ 46 w 343"/>
                    <a:gd name="T9" fmla="*/ 168 h 200"/>
                    <a:gd name="T10" fmla="*/ 148 w 343"/>
                    <a:gd name="T11" fmla="*/ 200 h 200"/>
                    <a:gd name="T12" fmla="*/ 315 w 343"/>
                    <a:gd name="T13" fmla="*/ 181 h 200"/>
                    <a:gd name="T14" fmla="*/ 334 w 343"/>
                    <a:gd name="T15" fmla="*/ 123 h 2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3"/>
                    <a:gd name="T25" fmla="*/ 0 h 200"/>
                    <a:gd name="T26" fmla="*/ 343 w 343"/>
                    <a:gd name="T27" fmla="*/ 200 h 2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3" h="200">
                      <a:moveTo>
                        <a:pt x="238" y="14"/>
                      </a:moveTo>
                      <a:cubicBezTo>
                        <a:pt x="175" y="0"/>
                        <a:pt x="112" y="8"/>
                        <a:pt x="52" y="27"/>
                      </a:cubicBezTo>
                      <a:cubicBezTo>
                        <a:pt x="8" y="71"/>
                        <a:pt x="24" y="50"/>
                        <a:pt x="1" y="85"/>
                      </a:cubicBezTo>
                      <a:cubicBezTo>
                        <a:pt x="3" y="106"/>
                        <a:pt x="0" y="129"/>
                        <a:pt x="7" y="149"/>
                      </a:cubicBezTo>
                      <a:cubicBezTo>
                        <a:pt x="9" y="156"/>
                        <a:pt x="40" y="166"/>
                        <a:pt x="46" y="168"/>
                      </a:cubicBezTo>
                      <a:cubicBezTo>
                        <a:pt x="80" y="180"/>
                        <a:pt x="115" y="188"/>
                        <a:pt x="148" y="200"/>
                      </a:cubicBezTo>
                      <a:cubicBezTo>
                        <a:pt x="220" y="196"/>
                        <a:pt x="256" y="199"/>
                        <a:pt x="315" y="181"/>
                      </a:cubicBezTo>
                      <a:cubicBezTo>
                        <a:pt x="343" y="152"/>
                        <a:pt x="334" y="170"/>
                        <a:pt x="334" y="123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4" name="Freeform 220"/>
                <p:cNvSpPr>
                  <a:spLocks/>
                </p:cNvSpPr>
                <p:nvPr/>
              </p:nvSpPr>
              <p:spPr bwMode="auto">
                <a:xfrm>
                  <a:off x="1914" y="1933"/>
                  <a:ext cx="414" cy="124"/>
                </a:xfrm>
                <a:custGeom>
                  <a:avLst/>
                  <a:gdLst>
                    <a:gd name="T0" fmla="*/ 0 w 414"/>
                    <a:gd name="T1" fmla="*/ 32 h 124"/>
                    <a:gd name="T2" fmla="*/ 76 w 414"/>
                    <a:gd name="T3" fmla="*/ 89 h 124"/>
                    <a:gd name="T4" fmla="*/ 160 w 414"/>
                    <a:gd name="T5" fmla="*/ 121 h 124"/>
                    <a:gd name="T6" fmla="*/ 320 w 414"/>
                    <a:gd name="T7" fmla="*/ 109 h 124"/>
                    <a:gd name="T8" fmla="*/ 364 w 414"/>
                    <a:gd name="T9" fmla="*/ 96 h 124"/>
                    <a:gd name="T10" fmla="*/ 403 w 414"/>
                    <a:gd name="T11" fmla="*/ 83 h 124"/>
                    <a:gd name="T12" fmla="*/ 403 w 414"/>
                    <a:gd name="T13" fmla="*/ 19 h 124"/>
                    <a:gd name="T14" fmla="*/ 390 w 414"/>
                    <a:gd name="T15" fmla="*/ 0 h 12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4"/>
                    <a:gd name="T25" fmla="*/ 0 h 124"/>
                    <a:gd name="T26" fmla="*/ 414 w 414"/>
                    <a:gd name="T27" fmla="*/ 124 h 12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4" h="124">
                      <a:moveTo>
                        <a:pt x="0" y="32"/>
                      </a:moveTo>
                      <a:cubicBezTo>
                        <a:pt x="17" y="60"/>
                        <a:pt x="44" y="81"/>
                        <a:pt x="76" y="89"/>
                      </a:cubicBezTo>
                      <a:cubicBezTo>
                        <a:pt x="103" y="107"/>
                        <a:pt x="129" y="112"/>
                        <a:pt x="160" y="121"/>
                      </a:cubicBezTo>
                      <a:cubicBezTo>
                        <a:pt x="220" y="118"/>
                        <a:pt x="267" y="124"/>
                        <a:pt x="320" y="109"/>
                      </a:cubicBezTo>
                      <a:cubicBezTo>
                        <a:pt x="335" y="105"/>
                        <a:pt x="349" y="100"/>
                        <a:pt x="364" y="96"/>
                      </a:cubicBezTo>
                      <a:cubicBezTo>
                        <a:pt x="377" y="92"/>
                        <a:pt x="403" y="83"/>
                        <a:pt x="403" y="83"/>
                      </a:cubicBezTo>
                      <a:cubicBezTo>
                        <a:pt x="412" y="56"/>
                        <a:pt x="414" y="57"/>
                        <a:pt x="403" y="19"/>
                      </a:cubicBezTo>
                      <a:cubicBezTo>
                        <a:pt x="401" y="12"/>
                        <a:pt x="390" y="0"/>
                        <a:pt x="39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5" name="Freeform 221"/>
                <p:cNvSpPr>
                  <a:spLocks/>
                </p:cNvSpPr>
                <p:nvPr/>
              </p:nvSpPr>
              <p:spPr bwMode="auto">
                <a:xfrm>
                  <a:off x="2464" y="1753"/>
                  <a:ext cx="399" cy="167"/>
                </a:xfrm>
                <a:custGeom>
                  <a:avLst/>
                  <a:gdLst>
                    <a:gd name="T0" fmla="*/ 0 w 399"/>
                    <a:gd name="T1" fmla="*/ 90 h 167"/>
                    <a:gd name="T2" fmla="*/ 77 w 399"/>
                    <a:gd name="T3" fmla="*/ 135 h 167"/>
                    <a:gd name="T4" fmla="*/ 96 w 399"/>
                    <a:gd name="T5" fmla="*/ 141 h 167"/>
                    <a:gd name="T6" fmla="*/ 160 w 399"/>
                    <a:gd name="T7" fmla="*/ 167 h 167"/>
                    <a:gd name="T8" fmla="*/ 358 w 399"/>
                    <a:gd name="T9" fmla="*/ 135 h 167"/>
                    <a:gd name="T10" fmla="*/ 397 w 399"/>
                    <a:gd name="T11" fmla="*/ 84 h 167"/>
                    <a:gd name="T12" fmla="*/ 365 w 399"/>
                    <a:gd name="T13" fmla="*/ 20 h 1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399"/>
                    <a:gd name="T22" fmla="*/ 0 h 167"/>
                    <a:gd name="T23" fmla="*/ 399 w 399"/>
                    <a:gd name="T24" fmla="*/ 167 h 16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399" h="167">
                      <a:moveTo>
                        <a:pt x="0" y="90"/>
                      </a:moveTo>
                      <a:cubicBezTo>
                        <a:pt x="26" y="116"/>
                        <a:pt x="40" y="123"/>
                        <a:pt x="77" y="135"/>
                      </a:cubicBezTo>
                      <a:cubicBezTo>
                        <a:pt x="83" y="137"/>
                        <a:pt x="96" y="141"/>
                        <a:pt x="96" y="141"/>
                      </a:cubicBezTo>
                      <a:cubicBezTo>
                        <a:pt x="117" y="155"/>
                        <a:pt x="136" y="159"/>
                        <a:pt x="160" y="167"/>
                      </a:cubicBezTo>
                      <a:cubicBezTo>
                        <a:pt x="240" y="163"/>
                        <a:pt x="285" y="153"/>
                        <a:pt x="358" y="135"/>
                      </a:cubicBezTo>
                      <a:cubicBezTo>
                        <a:pt x="381" y="120"/>
                        <a:pt x="388" y="109"/>
                        <a:pt x="397" y="84"/>
                      </a:cubicBezTo>
                      <a:cubicBezTo>
                        <a:pt x="385" y="0"/>
                        <a:pt x="399" y="54"/>
                        <a:pt x="365" y="2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6" name="Freeform 222"/>
                <p:cNvSpPr>
                  <a:spLocks/>
                </p:cNvSpPr>
                <p:nvPr/>
              </p:nvSpPr>
              <p:spPr bwMode="auto">
                <a:xfrm>
                  <a:off x="2982" y="1683"/>
                  <a:ext cx="384" cy="98"/>
                </a:xfrm>
                <a:custGeom>
                  <a:avLst/>
                  <a:gdLst>
                    <a:gd name="T0" fmla="*/ 13 w 384"/>
                    <a:gd name="T1" fmla="*/ 32 h 98"/>
                    <a:gd name="T2" fmla="*/ 45 w 384"/>
                    <a:gd name="T3" fmla="*/ 58 h 98"/>
                    <a:gd name="T4" fmla="*/ 173 w 384"/>
                    <a:gd name="T5" fmla="*/ 96 h 98"/>
                    <a:gd name="T6" fmla="*/ 346 w 384"/>
                    <a:gd name="T7" fmla="*/ 77 h 98"/>
                    <a:gd name="T8" fmla="*/ 384 w 384"/>
                    <a:gd name="T9" fmla="*/ 0 h 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4"/>
                    <a:gd name="T16" fmla="*/ 0 h 98"/>
                    <a:gd name="T17" fmla="*/ 384 w 384"/>
                    <a:gd name="T18" fmla="*/ 98 h 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4" h="98">
                      <a:moveTo>
                        <a:pt x="13" y="32"/>
                      </a:moveTo>
                      <a:cubicBezTo>
                        <a:pt x="64" y="51"/>
                        <a:pt x="0" y="23"/>
                        <a:pt x="45" y="58"/>
                      </a:cubicBezTo>
                      <a:cubicBezTo>
                        <a:pt x="63" y="72"/>
                        <a:pt x="146" y="91"/>
                        <a:pt x="173" y="96"/>
                      </a:cubicBezTo>
                      <a:cubicBezTo>
                        <a:pt x="280" y="91"/>
                        <a:pt x="279" y="98"/>
                        <a:pt x="346" y="77"/>
                      </a:cubicBezTo>
                      <a:cubicBezTo>
                        <a:pt x="377" y="56"/>
                        <a:pt x="384" y="37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7" name="Freeform 223"/>
                <p:cNvSpPr>
                  <a:spLocks/>
                </p:cNvSpPr>
                <p:nvPr/>
              </p:nvSpPr>
              <p:spPr bwMode="auto">
                <a:xfrm>
                  <a:off x="1350" y="2093"/>
                  <a:ext cx="410" cy="230"/>
                </a:xfrm>
                <a:custGeom>
                  <a:avLst/>
                  <a:gdLst>
                    <a:gd name="T0" fmla="*/ 32 w 410"/>
                    <a:gd name="T1" fmla="*/ 32 h 230"/>
                    <a:gd name="T2" fmla="*/ 0 w 410"/>
                    <a:gd name="T3" fmla="*/ 141 h 230"/>
                    <a:gd name="T4" fmla="*/ 64 w 410"/>
                    <a:gd name="T5" fmla="*/ 192 h 230"/>
                    <a:gd name="T6" fmla="*/ 244 w 410"/>
                    <a:gd name="T7" fmla="*/ 230 h 230"/>
                    <a:gd name="T8" fmla="*/ 333 w 410"/>
                    <a:gd name="T9" fmla="*/ 224 h 230"/>
                    <a:gd name="T10" fmla="*/ 391 w 410"/>
                    <a:gd name="T11" fmla="*/ 205 h 230"/>
                    <a:gd name="T12" fmla="*/ 410 w 410"/>
                    <a:gd name="T13" fmla="*/ 0 h 2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30"/>
                    <a:gd name="T23" fmla="*/ 410 w 410"/>
                    <a:gd name="T24" fmla="*/ 230 h 2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30">
                      <a:moveTo>
                        <a:pt x="32" y="32"/>
                      </a:moveTo>
                      <a:cubicBezTo>
                        <a:pt x="21" y="68"/>
                        <a:pt x="10" y="104"/>
                        <a:pt x="0" y="141"/>
                      </a:cubicBezTo>
                      <a:cubicBezTo>
                        <a:pt x="12" y="173"/>
                        <a:pt x="37" y="178"/>
                        <a:pt x="64" y="192"/>
                      </a:cubicBezTo>
                      <a:cubicBezTo>
                        <a:pt x="117" y="219"/>
                        <a:pt x="184" y="224"/>
                        <a:pt x="244" y="230"/>
                      </a:cubicBezTo>
                      <a:cubicBezTo>
                        <a:pt x="274" y="228"/>
                        <a:pt x="303" y="228"/>
                        <a:pt x="333" y="224"/>
                      </a:cubicBezTo>
                      <a:cubicBezTo>
                        <a:pt x="353" y="222"/>
                        <a:pt x="391" y="205"/>
                        <a:pt x="391" y="205"/>
                      </a:cubicBezTo>
                      <a:cubicBezTo>
                        <a:pt x="403" y="129"/>
                        <a:pt x="410" y="85"/>
                        <a:pt x="41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8" name="Freeform 224"/>
                <p:cNvSpPr>
                  <a:spLocks/>
                </p:cNvSpPr>
                <p:nvPr/>
              </p:nvSpPr>
              <p:spPr bwMode="auto">
                <a:xfrm>
                  <a:off x="1920" y="1978"/>
                  <a:ext cx="410" cy="213"/>
                </a:xfrm>
                <a:custGeom>
                  <a:avLst/>
                  <a:gdLst>
                    <a:gd name="T0" fmla="*/ 0 w 410"/>
                    <a:gd name="T1" fmla="*/ 0 h 213"/>
                    <a:gd name="T2" fmla="*/ 26 w 410"/>
                    <a:gd name="T3" fmla="*/ 147 h 213"/>
                    <a:gd name="T4" fmla="*/ 218 w 410"/>
                    <a:gd name="T5" fmla="*/ 198 h 213"/>
                    <a:gd name="T6" fmla="*/ 326 w 410"/>
                    <a:gd name="T7" fmla="*/ 198 h 213"/>
                    <a:gd name="T8" fmla="*/ 384 w 410"/>
                    <a:gd name="T9" fmla="*/ 166 h 213"/>
                    <a:gd name="T10" fmla="*/ 410 w 410"/>
                    <a:gd name="T11" fmla="*/ 96 h 213"/>
                    <a:gd name="T12" fmla="*/ 403 w 410"/>
                    <a:gd name="T13" fmla="*/ 12 h 21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0"/>
                    <a:gd name="T22" fmla="*/ 0 h 213"/>
                    <a:gd name="T23" fmla="*/ 410 w 410"/>
                    <a:gd name="T24" fmla="*/ 213 h 21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0" h="213">
                      <a:moveTo>
                        <a:pt x="0" y="0"/>
                      </a:moveTo>
                      <a:cubicBezTo>
                        <a:pt x="5" y="42"/>
                        <a:pt x="1" y="110"/>
                        <a:pt x="26" y="147"/>
                      </a:cubicBezTo>
                      <a:cubicBezTo>
                        <a:pt x="58" y="194"/>
                        <a:pt x="173" y="194"/>
                        <a:pt x="218" y="198"/>
                      </a:cubicBezTo>
                      <a:cubicBezTo>
                        <a:pt x="259" y="208"/>
                        <a:pt x="269" y="213"/>
                        <a:pt x="326" y="198"/>
                      </a:cubicBezTo>
                      <a:cubicBezTo>
                        <a:pt x="347" y="192"/>
                        <a:pt x="363" y="173"/>
                        <a:pt x="384" y="166"/>
                      </a:cubicBezTo>
                      <a:cubicBezTo>
                        <a:pt x="392" y="140"/>
                        <a:pt x="404" y="124"/>
                        <a:pt x="410" y="96"/>
                      </a:cubicBezTo>
                      <a:cubicBezTo>
                        <a:pt x="403" y="17"/>
                        <a:pt x="403" y="45"/>
                        <a:pt x="403" y="1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9" name="Freeform 225"/>
                <p:cNvSpPr>
                  <a:spLocks/>
                </p:cNvSpPr>
                <p:nvPr/>
              </p:nvSpPr>
              <p:spPr bwMode="auto">
                <a:xfrm>
                  <a:off x="2426" y="1837"/>
                  <a:ext cx="441" cy="211"/>
                </a:xfrm>
                <a:custGeom>
                  <a:avLst/>
                  <a:gdLst>
                    <a:gd name="T0" fmla="*/ 25 w 441"/>
                    <a:gd name="T1" fmla="*/ 19 h 211"/>
                    <a:gd name="T2" fmla="*/ 19 w 441"/>
                    <a:gd name="T3" fmla="*/ 179 h 211"/>
                    <a:gd name="T4" fmla="*/ 57 w 441"/>
                    <a:gd name="T5" fmla="*/ 185 h 211"/>
                    <a:gd name="T6" fmla="*/ 115 w 441"/>
                    <a:gd name="T7" fmla="*/ 211 h 211"/>
                    <a:gd name="T8" fmla="*/ 384 w 441"/>
                    <a:gd name="T9" fmla="*/ 179 h 211"/>
                    <a:gd name="T10" fmla="*/ 441 w 441"/>
                    <a:gd name="T11" fmla="*/ 96 h 211"/>
                    <a:gd name="T12" fmla="*/ 428 w 441"/>
                    <a:gd name="T13" fmla="*/ 0 h 2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41"/>
                    <a:gd name="T22" fmla="*/ 0 h 211"/>
                    <a:gd name="T23" fmla="*/ 441 w 441"/>
                    <a:gd name="T24" fmla="*/ 211 h 21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41" h="211">
                      <a:moveTo>
                        <a:pt x="25" y="19"/>
                      </a:moveTo>
                      <a:cubicBezTo>
                        <a:pt x="22" y="48"/>
                        <a:pt x="0" y="149"/>
                        <a:pt x="19" y="179"/>
                      </a:cubicBezTo>
                      <a:cubicBezTo>
                        <a:pt x="26" y="190"/>
                        <a:pt x="44" y="183"/>
                        <a:pt x="57" y="185"/>
                      </a:cubicBezTo>
                      <a:cubicBezTo>
                        <a:pt x="79" y="193"/>
                        <a:pt x="96" y="198"/>
                        <a:pt x="115" y="211"/>
                      </a:cubicBezTo>
                      <a:cubicBezTo>
                        <a:pt x="219" y="207"/>
                        <a:pt x="291" y="207"/>
                        <a:pt x="384" y="179"/>
                      </a:cubicBezTo>
                      <a:cubicBezTo>
                        <a:pt x="433" y="146"/>
                        <a:pt x="424" y="150"/>
                        <a:pt x="441" y="96"/>
                      </a:cubicBezTo>
                      <a:cubicBezTo>
                        <a:pt x="438" y="68"/>
                        <a:pt x="428" y="29"/>
                        <a:pt x="428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0" name="Freeform 226"/>
                <p:cNvSpPr>
                  <a:spLocks/>
                </p:cNvSpPr>
                <p:nvPr/>
              </p:nvSpPr>
              <p:spPr bwMode="auto">
                <a:xfrm>
                  <a:off x="2976" y="1690"/>
                  <a:ext cx="432" cy="203"/>
                </a:xfrm>
                <a:custGeom>
                  <a:avLst/>
                  <a:gdLst>
                    <a:gd name="T0" fmla="*/ 0 w 432"/>
                    <a:gd name="T1" fmla="*/ 0 h 203"/>
                    <a:gd name="T2" fmla="*/ 19 w 432"/>
                    <a:gd name="T3" fmla="*/ 147 h 203"/>
                    <a:gd name="T4" fmla="*/ 147 w 432"/>
                    <a:gd name="T5" fmla="*/ 198 h 203"/>
                    <a:gd name="T6" fmla="*/ 397 w 432"/>
                    <a:gd name="T7" fmla="*/ 172 h 203"/>
                    <a:gd name="T8" fmla="*/ 416 w 432"/>
                    <a:gd name="T9" fmla="*/ 19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"/>
                    <a:gd name="T16" fmla="*/ 0 h 203"/>
                    <a:gd name="T17" fmla="*/ 432 w 432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" h="203">
                      <a:moveTo>
                        <a:pt x="0" y="0"/>
                      </a:moveTo>
                      <a:cubicBezTo>
                        <a:pt x="1" y="15"/>
                        <a:pt x="0" y="117"/>
                        <a:pt x="19" y="147"/>
                      </a:cubicBezTo>
                      <a:cubicBezTo>
                        <a:pt x="40" y="179"/>
                        <a:pt x="114" y="192"/>
                        <a:pt x="147" y="198"/>
                      </a:cubicBezTo>
                      <a:cubicBezTo>
                        <a:pt x="247" y="195"/>
                        <a:pt x="312" y="203"/>
                        <a:pt x="397" y="172"/>
                      </a:cubicBezTo>
                      <a:cubicBezTo>
                        <a:pt x="432" y="121"/>
                        <a:pt x="416" y="96"/>
                        <a:pt x="416" y="1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1" name="Freeform 227"/>
                <p:cNvSpPr>
                  <a:spLocks/>
                </p:cNvSpPr>
                <p:nvPr/>
              </p:nvSpPr>
              <p:spPr bwMode="auto">
                <a:xfrm>
                  <a:off x="1733" y="2336"/>
                  <a:ext cx="430" cy="198"/>
                </a:xfrm>
                <a:custGeom>
                  <a:avLst/>
                  <a:gdLst>
                    <a:gd name="T0" fmla="*/ 21 w 430"/>
                    <a:gd name="T1" fmla="*/ 0 h 198"/>
                    <a:gd name="T2" fmla="*/ 1 w 430"/>
                    <a:gd name="T3" fmla="*/ 58 h 198"/>
                    <a:gd name="T4" fmla="*/ 8 w 430"/>
                    <a:gd name="T5" fmla="*/ 160 h 198"/>
                    <a:gd name="T6" fmla="*/ 27 w 430"/>
                    <a:gd name="T7" fmla="*/ 166 h 198"/>
                    <a:gd name="T8" fmla="*/ 104 w 430"/>
                    <a:gd name="T9" fmla="*/ 198 h 198"/>
                    <a:gd name="T10" fmla="*/ 392 w 430"/>
                    <a:gd name="T11" fmla="*/ 166 h 198"/>
                    <a:gd name="T12" fmla="*/ 430 w 430"/>
                    <a:gd name="T13" fmla="*/ 102 h 198"/>
                    <a:gd name="T14" fmla="*/ 424 w 430"/>
                    <a:gd name="T15" fmla="*/ 19 h 198"/>
                    <a:gd name="T16" fmla="*/ 417 w 430"/>
                    <a:gd name="T17" fmla="*/ 0 h 19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30"/>
                    <a:gd name="T28" fmla="*/ 0 h 198"/>
                    <a:gd name="T29" fmla="*/ 430 w 430"/>
                    <a:gd name="T30" fmla="*/ 198 h 19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30" h="198">
                      <a:moveTo>
                        <a:pt x="21" y="0"/>
                      </a:moveTo>
                      <a:cubicBezTo>
                        <a:pt x="14" y="19"/>
                        <a:pt x="1" y="58"/>
                        <a:pt x="1" y="58"/>
                      </a:cubicBezTo>
                      <a:cubicBezTo>
                        <a:pt x="3" y="92"/>
                        <a:pt x="0" y="127"/>
                        <a:pt x="8" y="160"/>
                      </a:cubicBezTo>
                      <a:cubicBezTo>
                        <a:pt x="10" y="166"/>
                        <a:pt x="21" y="164"/>
                        <a:pt x="27" y="166"/>
                      </a:cubicBezTo>
                      <a:cubicBezTo>
                        <a:pt x="54" y="175"/>
                        <a:pt x="80" y="183"/>
                        <a:pt x="104" y="198"/>
                      </a:cubicBezTo>
                      <a:cubicBezTo>
                        <a:pt x="235" y="194"/>
                        <a:pt x="286" y="195"/>
                        <a:pt x="392" y="166"/>
                      </a:cubicBezTo>
                      <a:cubicBezTo>
                        <a:pt x="421" y="148"/>
                        <a:pt x="424" y="136"/>
                        <a:pt x="430" y="102"/>
                      </a:cubicBezTo>
                      <a:cubicBezTo>
                        <a:pt x="428" y="74"/>
                        <a:pt x="428" y="47"/>
                        <a:pt x="424" y="19"/>
                      </a:cubicBezTo>
                      <a:cubicBezTo>
                        <a:pt x="423" y="12"/>
                        <a:pt x="417" y="0"/>
                        <a:pt x="417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2" name="Freeform 228"/>
                <p:cNvSpPr>
                  <a:spLocks/>
                </p:cNvSpPr>
                <p:nvPr/>
              </p:nvSpPr>
              <p:spPr bwMode="auto">
                <a:xfrm>
                  <a:off x="2298" y="2195"/>
                  <a:ext cx="438" cy="199"/>
                </a:xfrm>
                <a:custGeom>
                  <a:avLst/>
                  <a:gdLst>
                    <a:gd name="T0" fmla="*/ 0 w 438"/>
                    <a:gd name="T1" fmla="*/ 39 h 199"/>
                    <a:gd name="T2" fmla="*/ 44 w 438"/>
                    <a:gd name="T3" fmla="*/ 160 h 199"/>
                    <a:gd name="T4" fmla="*/ 211 w 438"/>
                    <a:gd name="T5" fmla="*/ 199 h 199"/>
                    <a:gd name="T6" fmla="*/ 339 w 438"/>
                    <a:gd name="T7" fmla="*/ 192 h 199"/>
                    <a:gd name="T8" fmla="*/ 396 w 438"/>
                    <a:gd name="T9" fmla="*/ 160 h 199"/>
                    <a:gd name="T10" fmla="*/ 384 w 438"/>
                    <a:gd name="T11" fmla="*/ 45 h 199"/>
                    <a:gd name="T12" fmla="*/ 384 w 438"/>
                    <a:gd name="T13" fmla="*/ 0 h 19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38"/>
                    <a:gd name="T22" fmla="*/ 0 h 199"/>
                    <a:gd name="T23" fmla="*/ 438 w 438"/>
                    <a:gd name="T24" fmla="*/ 199 h 19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38" h="199">
                      <a:moveTo>
                        <a:pt x="0" y="39"/>
                      </a:moveTo>
                      <a:cubicBezTo>
                        <a:pt x="21" y="72"/>
                        <a:pt x="21" y="146"/>
                        <a:pt x="44" y="160"/>
                      </a:cubicBezTo>
                      <a:cubicBezTo>
                        <a:pt x="91" y="189"/>
                        <a:pt x="159" y="185"/>
                        <a:pt x="211" y="199"/>
                      </a:cubicBezTo>
                      <a:cubicBezTo>
                        <a:pt x="254" y="197"/>
                        <a:pt x="296" y="196"/>
                        <a:pt x="339" y="192"/>
                      </a:cubicBezTo>
                      <a:cubicBezTo>
                        <a:pt x="361" y="190"/>
                        <a:pt x="396" y="160"/>
                        <a:pt x="396" y="160"/>
                      </a:cubicBezTo>
                      <a:cubicBezTo>
                        <a:pt x="438" y="98"/>
                        <a:pt x="392" y="87"/>
                        <a:pt x="384" y="45"/>
                      </a:cubicBezTo>
                      <a:cubicBezTo>
                        <a:pt x="381" y="30"/>
                        <a:pt x="384" y="15"/>
                        <a:pt x="384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3" name="Freeform 229"/>
                <p:cNvSpPr>
                  <a:spLocks/>
                </p:cNvSpPr>
                <p:nvPr/>
              </p:nvSpPr>
              <p:spPr bwMode="auto">
                <a:xfrm>
                  <a:off x="2898" y="2035"/>
                  <a:ext cx="416" cy="223"/>
                </a:xfrm>
                <a:custGeom>
                  <a:avLst/>
                  <a:gdLst>
                    <a:gd name="T0" fmla="*/ 1 w 416"/>
                    <a:gd name="T1" fmla="*/ 0 h 223"/>
                    <a:gd name="T2" fmla="*/ 8 w 416"/>
                    <a:gd name="T3" fmla="*/ 173 h 223"/>
                    <a:gd name="T4" fmla="*/ 46 w 416"/>
                    <a:gd name="T5" fmla="*/ 186 h 223"/>
                    <a:gd name="T6" fmla="*/ 142 w 416"/>
                    <a:gd name="T7" fmla="*/ 199 h 223"/>
                    <a:gd name="T8" fmla="*/ 385 w 416"/>
                    <a:gd name="T9" fmla="*/ 186 h 223"/>
                    <a:gd name="T10" fmla="*/ 360 w 416"/>
                    <a:gd name="T11" fmla="*/ 45 h 223"/>
                    <a:gd name="T12" fmla="*/ 340 w 416"/>
                    <a:gd name="T13" fmla="*/ 0 h 2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16"/>
                    <a:gd name="T22" fmla="*/ 0 h 223"/>
                    <a:gd name="T23" fmla="*/ 416 w 416"/>
                    <a:gd name="T24" fmla="*/ 223 h 22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16" h="223">
                      <a:moveTo>
                        <a:pt x="1" y="0"/>
                      </a:moveTo>
                      <a:cubicBezTo>
                        <a:pt x="3" y="58"/>
                        <a:pt x="0" y="116"/>
                        <a:pt x="8" y="173"/>
                      </a:cubicBezTo>
                      <a:cubicBezTo>
                        <a:pt x="10" y="186"/>
                        <a:pt x="33" y="182"/>
                        <a:pt x="46" y="186"/>
                      </a:cubicBezTo>
                      <a:cubicBezTo>
                        <a:pt x="80" y="196"/>
                        <a:pt x="103" y="195"/>
                        <a:pt x="142" y="199"/>
                      </a:cubicBezTo>
                      <a:cubicBezTo>
                        <a:pt x="219" y="223"/>
                        <a:pt x="308" y="210"/>
                        <a:pt x="385" y="186"/>
                      </a:cubicBezTo>
                      <a:cubicBezTo>
                        <a:pt x="416" y="141"/>
                        <a:pt x="396" y="81"/>
                        <a:pt x="360" y="45"/>
                      </a:cubicBezTo>
                      <a:cubicBezTo>
                        <a:pt x="354" y="29"/>
                        <a:pt x="352" y="12"/>
                        <a:pt x="340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4" name="Freeform 230"/>
                <p:cNvSpPr>
                  <a:spLocks/>
                </p:cNvSpPr>
                <p:nvPr/>
              </p:nvSpPr>
              <p:spPr bwMode="auto">
                <a:xfrm>
                  <a:off x="3461" y="1907"/>
                  <a:ext cx="347" cy="221"/>
                </a:xfrm>
                <a:custGeom>
                  <a:avLst/>
                  <a:gdLst>
                    <a:gd name="T0" fmla="*/ 1 w 347"/>
                    <a:gd name="T1" fmla="*/ 0 h 221"/>
                    <a:gd name="T2" fmla="*/ 8 w 347"/>
                    <a:gd name="T3" fmla="*/ 147 h 221"/>
                    <a:gd name="T4" fmla="*/ 97 w 347"/>
                    <a:gd name="T5" fmla="*/ 173 h 221"/>
                    <a:gd name="T6" fmla="*/ 341 w 347"/>
                    <a:gd name="T7" fmla="*/ 135 h 221"/>
                    <a:gd name="T8" fmla="*/ 347 w 347"/>
                    <a:gd name="T9" fmla="*/ 58 h 2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7"/>
                    <a:gd name="T16" fmla="*/ 0 h 221"/>
                    <a:gd name="T17" fmla="*/ 347 w 347"/>
                    <a:gd name="T18" fmla="*/ 221 h 2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7" h="221">
                      <a:moveTo>
                        <a:pt x="1" y="0"/>
                      </a:moveTo>
                      <a:cubicBezTo>
                        <a:pt x="3" y="49"/>
                        <a:pt x="0" y="99"/>
                        <a:pt x="8" y="147"/>
                      </a:cubicBezTo>
                      <a:cubicBezTo>
                        <a:pt x="9" y="151"/>
                        <a:pt x="91" y="172"/>
                        <a:pt x="97" y="173"/>
                      </a:cubicBezTo>
                      <a:cubicBezTo>
                        <a:pt x="147" y="172"/>
                        <a:pt x="309" y="221"/>
                        <a:pt x="341" y="135"/>
                      </a:cubicBezTo>
                      <a:cubicBezTo>
                        <a:pt x="347" y="62"/>
                        <a:pt x="347" y="88"/>
                        <a:pt x="347" y="5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64" name="AutoShape 231"/>
              <p:cNvSpPr>
                <a:spLocks noChangeArrowheads="1"/>
              </p:cNvSpPr>
              <p:nvPr/>
            </p:nvSpPr>
            <p:spPr bwMode="auto">
              <a:xfrm rot="-1353869">
                <a:off x="2229" y="1911"/>
                <a:ext cx="329" cy="663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  <p:sp>
            <p:nvSpPr>
              <p:cNvPr id="2065" name="AutoShape 232"/>
              <p:cNvSpPr>
                <a:spLocks noChangeArrowheads="1"/>
              </p:cNvSpPr>
              <p:nvPr/>
            </p:nvSpPr>
            <p:spPr bwMode="auto">
              <a:xfrm rot="-528434">
                <a:off x="2540" y="2150"/>
                <a:ext cx="1206" cy="343"/>
              </a:xfrm>
              <a:prstGeom prst="parallelogram">
                <a:avLst>
                  <a:gd name="adj" fmla="val 29724"/>
                </a:avLst>
              </a:prstGeom>
              <a:solidFill>
                <a:srgbClr val="FFFF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itchFamily="34" charset="0"/>
                </a:endParaRPr>
              </a:p>
            </p:txBody>
          </p:sp>
        </p:grpSp>
      </p:grp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978150" y="533400"/>
            <a:ext cx="2722563" cy="366713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2169709" y="1132147"/>
            <a:ext cx="4085618" cy="461665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The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GoldenBraid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Assembly</a:t>
            </a:r>
            <a:endParaRPr lang="es-ES" sz="240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grpSp>
        <p:nvGrpSpPr>
          <p:cNvPr id="19461" name="61 Grupo"/>
          <p:cNvGrpSpPr>
            <a:grpSpLocks/>
          </p:cNvGrpSpPr>
          <p:nvPr/>
        </p:nvGrpSpPr>
        <p:grpSpPr bwMode="auto">
          <a:xfrm>
            <a:off x="1504950" y="1444625"/>
            <a:ext cx="5414963" cy="3241675"/>
            <a:chOff x="1259632" y="1988840"/>
            <a:chExt cx="6192688" cy="3862346"/>
          </a:xfrm>
        </p:grpSpPr>
        <p:sp>
          <p:nvSpPr>
            <p:cNvPr id="20" name="19 Flecha circular"/>
            <p:cNvSpPr/>
            <p:nvPr/>
          </p:nvSpPr>
          <p:spPr>
            <a:xfrm rot="9767598">
              <a:off x="1259632" y="2034235"/>
              <a:ext cx="5773306" cy="3081177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187504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1" name="20 Flecha circular"/>
            <p:cNvSpPr/>
            <p:nvPr/>
          </p:nvSpPr>
          <p:spPr>
            <a:xfrm rot="1176284">
              <a:off x="1486571" y="2768118"/>
              <a:ext cx="5805985" cy="3083068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59180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21 Flecha circular"/>
            <p:cNvSpPr/>
            <p:nvPr/>
          </p:nvSpPr>
          <p:spPr>
            <a:xfrm rot="12020438">
              <a:off x="1457523" y="1988840"/>
              <a:ext cx="5764228" cy="3007409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0988713"/>
                <a:gd name="adj5" fmla="val 6977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22 Flecha circular"/>
            <p:cNvSpPr/>
            <p:nvPr/>
          </p:nvSpPr>
          <p:spPr>
            <a:xfrm rot="20636167">
              <a:off x="1824255" y="2705701"/>
              <a:ext cx="5628065" cy="3079285"/>
            </a:xfrm>
            <a:prstGeom prst="circularArrow">
              <a:avLst>
                <a:gd name="adj1" fmla="val 9505"/>
                <a:gd name="adj2" fmla="val 379254"/>
                <a:gd name="adj3" fmla="val 20426723"/>
                <a:gd name="adj4" fmla="val 11005891"/>
                <a:gd name="adj5" fmla="val 6977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462" name="23 Rectángulo"/>
          <p:cNvSpPr>
            <a:spLocks noChangeArrowheads="1"/>
          </p:cNvSpPr>
          <p:nvPr/>
        </p:nvSpPr>
        <p:spPr bwMode="auto">
          <a:xfrm>
            <a:off x="811213" y="4418013"/>
            <a:ext cx="7251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</a:rPr>
              <a:t>An iterative cloning system for standardized assembly of reusable genetic modules.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56 Rectángulo"/>
          <p:cNvSpPr/>
          <p:nvPr/>
        </p:nvSpPr>
        <p:spPr>
          <a:xfrm>
            <a:off x="1331640" y="3561722"/>
            <a:ext cx="2664296" cy="1440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0484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0513" y="2841625"/>
            <a:ext cx="595312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43 CuadroTexto"/>
          <p:cNvSpPr txBox="1">
            <a:spLocks noChangeArrowheads="1"/>
          </p:cNvSpPr>
          <p:nvPr/>
        </p:nvSpPr>
        <p:spPr bwMode="auto">
          <a:xfrm>
            <a:off x="5435600" y="4146550"/>
            <a:ext cx="20605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omic Sans MS" pitchFamily="66" charset="0"/>
              </a:rPr>
              <a:t>Type IIS enzyme</a:t>
            </a:r>
          </a:p>
        </p:txBody>
      </p:sp>
      <p:pic>
        <p:nvPicPr>
          <p:cNvPr id="20486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2841625"/>
            <a:ext cx="5969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48 CuadroTexto"/>
          <p:cNvSpPr txBox="1">
            <a:spLocks noChangeArrowheads="1"/>
          </p:cNvSpPr>
          <p:nvPr/>
        </p:nvSpPr>
        <p:spPr bwMode="auto">
          <a:xfrm>
            <a:off x="1619250" y="4146550"/>
            <a:ext cx="19002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omic Sans MS" pitchFamily="66" charset="0"/>
              </a:rPr>
              <a:t>Type II enzyme</a:t>
            </a:r>
          </a:p>
        </p:txBody>
      </p:sp>
      <p:cxnSp>
        <p:nvCxnSpPr>
          <p:cNvPr id="51" name="50 Conector recto de flecha"/>
          <p:cNvCxnSpPr/>
          <p:nvPr/>
        </p:nvCxnSpPr>
        <p:spPr>
          <a:xfrm rot="10800000">
            <a:off x="6659563" y="2768600"/>
            <a:ext cx="504825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58 Rectángulo"/>
          <p:cNvSpPr/>
          <p:nvPr/>
        </p:nvSpPr>
        <p:spPr>
          <a:xfrm>
            <a:off x="4932040" y="3561722"/>
            <a:ext cx="2664296" cy="1440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0" name="59 Rectángulo"/>
          <p:cNvSpPr/>
          <p:nvPr/>
        </p:nvSpPr>
        <p:spPr>
          <a:xfrm>
            <a:off x="5652120" y="3561722"/>
            <a:ext cx="639688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1" name="60 Flecha derecha"/>
          <p:cNvSpPr/>
          <p:nvPr/>
        </p:nvSpPr>
        <p:spPr>
          <a:xfrm flipH="1">
            <a:off x="6588224" y="3489714"/>
            <a:ext cx="720080" cy="28803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64" name="63 Flecha izquierda y derecha"/>
          <p:cNvSpPr/>
          <p:nvPr/>
        </p:nvSpPr>
        <p:spPr>
          <a:xfrm>
            <a:off x="2123728" y="3489714"/>
            <a:ext cx="792088" cy="288032"/>
          </a:xfrm>
          <a:prstGeom prst="left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0501" name="Picture 3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975" y="2552700"/>
            <a:ext cx="10795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2" name="Picture 3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51500" y="2566988"/>
            <a:ext cx="1081088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03" name="64 CuadroTexto"/>
          <p:cNvSpPr txBox="1">
            <a:spLocks noChangeArrowheads="1"/>
          </p:cNvSpPr>
          <p:nvPr/>
        </p:nvSpPr>
        <p:spPr bwMode="auto">
          <a:xfrm>
            <a:off x="5651500" y="3651250"/>
            <a:ext cx="1925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nnnn      cctgag  </a:t>
            </a:r>
          </a:p>
        </p:txBody>
      </p:sp>
      <p:sp>
        <p:nvSpPr>
          <p:cNvPr id="20504" name="65 CuadroTexto"/>
          <p:cNvSpPr txBox="1">
            <a:spLocks noChangeArrowheads="1"/>
          </p:cNvSpPr>
          <p:nvPr/>
        </p:nvSpPr>
        <p:spPr bwMode="auto">
          <a:xfrm>
            <a:off x="2051050" y="3651250"/>
            <a:ext cx="1031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omic Sans MS" pitchFamily="66" charset="0"/>
              </a:rPr>
              <a:t>ctcgag  </a:t>
            </a:r>
          </a:p>
        </p:txBody>
      </p:sp>
      <p:sp>
        <p:nvSpPr>
          <p:cNvPr id="20505" name="79 CuadroTexto"/>
          <p:cNvSpPr txBox="1">
            <a:spLocks noChangeArrowheads="1"/>
          </p:cNvSpPr>
          <p:nvPr/>
        </p:nvSpPr>
        <p:spPr bwMode="auto">
          <a:xfrm>
            <a:off x="850900" y="1462088"/>
            <a:ext cx="70056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2400">
                <a:solidFill>
                  <a:srgbClr val="002060"/>
                </a:solidFill>
                <a:latin typeface="Calibri" pitchFamily="34" charset="0"/>
              </a:rPr>
              <a:t>GoldenBraid makes use of type IIS restriction enzymes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0" name="Text Box 59"/>
          <p:cNvSpPr txBox="1">
            <a:spLocks noChangeArrowheads="1"/>
          </p:cNvSpPr>
          <p:nvPr/>
        </p:nvSpPr>
        <p:spPr bwMode="auto">
          <a:xfrm>
            <a:off x="1542098" y="1424940"/>
            <a:ext cx="5780087" cy="457200"/>
          </a:xfrm>
          <a:prstGeom prst="rect">
            <a:avLst/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The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Golden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Gate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Assembly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System</a:t>
            </a:r>
            <a:endParaRPr lang="es-ES" sz="2400" dirty="0">
              <a:solidFill>
                <a:srgbClr val="000066"/>
              </a:solidFill>
              <a:latin typeface="Comic Sans MS" pitchFamily="66" charset="0"/>
            </a:endParaRPr>
          </a:p>
        </p:txBody>
      </p:sp>
      <p:sp>
        <p:nvSpPr>
          <p:cNvPr id="51" name="50 Flecha derecha"/>
          <p:cNvSpPr/>
          <p:nvPr/>
        </p:nvSpPr>
        <p:spPr>
          <a:xfrm>
            <a:off x="3576638" y="3281680"/>
            <a:ext cx="2011362" cy="528320"/>
          </a:xfrm>
          <a:prstGeom prst="rightArrow">
            <a:avLst>
              <a:gd name="adj1" fmla="val 50000"/>
              <a:gd name="adj2" fmla="val 7162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Golden</a:t>
            </a:r>
            <a:r>
              <a:rPr lang="es-E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s-ES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Gate</a:t>
            </a:r>
            <a:endParaRPr lang="es-E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8" name="97 Cheurón"/>
          <p:cNvSpPr/>
          <p:nvPr/>
        </p:nvSpPr>
        <p:spPr>
          <a:xfrm>
            <a:off x="995680" y="340360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99" name="98 Cheurón"/>
          <p:cNvSpPr/>
          <p:nvPr/>
        </p:nvSpPr>
        <p:spPr>
          <a:xfrm>
            <a:off x="1574800" y="340360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0" name="99 Cheurón"/>
          <p:cNvSpPr/>
          <p:nvPr/>
        </p:nvSpPr>
        <p:spPr>
          <a:xfrm>
            <a:off x="2123440" y="341376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8" name="107 Cheurón"/>
          <p:cNvSpPr/>
          <p:nvPr/>
        </p:nvSpPr>
        <p:spPr>
          <a:xfrm>
            <a:off x="2713038" y="341376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09" name="108 Cheurón"/>
          <p:cNvSpPr/>
          <p:nvPr/>
        </p:nvSpPr>
        <p:spPr>
          <a:xfrm>
            <a:off x="6055360" y="338328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0" name="109 Cheurón"/>
          <p:cNvSpPr/>
          <p:nvPr/>
        </p:nvSpPr>
        <p:spPr>
          <a:xfrm>
            <a:off x="6421120" y="338328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6" name="115 Cheurón"/>
          <p:cNvSpPr/>
          <p:nvPr/>
        </p:nvSpPr>
        <p:spPr>
          <a:xfrm>
            <a:off x="6786880" y="338328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17" name="116 Cheurón"/>
          <p:cNvSpPr/>
          <p:nvPr/>
        </p:nvSpPr>
        <p:spPr>
          <a:xfrm>
            <a:off x="7152958" y="3383280"/>
            <a:ext cx="528320" cy="325120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75" name="Text Box 59"/>
          <p:cNvSpPr txBox="1">
            <a:spLocks noChangeArrowheads="1"/>
          </p:cNvSpPr>
          <p:nvPr/>
        </p:nvSpPr>
        <p:spPr bwMode="auto">
          <a:xfrm>
            <a:off x="1317625" y="4525963"/>
            <a:ext cx="72056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Golden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Gate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a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extreamly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efficient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,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potentialy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seamless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multipartite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assembly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system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</a:p>
        </p:txBody>
      </p:sp>
      <p:pic>
        <p:nvPicPr>
          <p:cNvPr id="2153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2513" y="2073275"/>
            <a:ext cx="1538287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35" name="175 CuadroTexto"/>
          <p:cNvSpPr txBox="1">
            <a:spLocks noChangeArrowheads="1"/>
          </p:cNvSpPr>
          <p:nvPr/>
        </p:nvSpPr>
        <p:spPr bwMode="auto">
          <a:xfrm>
            <a:off x="3362325" y="4022725"/>
            <a:ext cx="2481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One tube-one reaction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21537" name="Rectangle 1"/>
          <p:cNvSpPr>
            <a:spLocks noChangeArrowheads="1"/>
          </p:cNvSpPr>
          <p:nvPr/>
        </p:nvSpPr>
        <p:spPr bwMode="auto">
          <a:xfrm>
            <a:off x="425450" y="5835650"/>
            <a:ext cx="5162550" cy="517525"/>
          </a:xfrm>
          <a:prstGeom prst="rect">
            <a:avLst/>
          </a:prstGeom>
          <a:solidFill>
            <a:srgbClr val="DBE7B6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s-ES" sz="1400">
                <a:latin typeface="Calibri" pitchFamily="34" charset="0"/>
                <a:ea typeface="Calibri" pitchFamily="34" charset="0"/>
                <a:cs typeface="Times New Roman" pitchFamily="18" charset="0"/>
              </a:rPr>
              <a:t>Engler C, et al (2009) PLoS One 4: e5553.</a:t>
            </a:r>
          </a:p>
          <a:p>
            <a:pPr eaLnBrk="0" hangingPunct="0"/>
            <a:r>
              <a:rPr lang="es-ES" sz="1400">
                <a:latin typeface="Calibri" pitchFamily="34" charset="0"/>
                <a:ea typeface="Calibri" pitchFamily="34" charset="0"/>
                <a:cs typeface="Times New Roman" pitchFamily="18" charset="0"/>
              </a:rPr>
              <a:t>Engler C, Kandzia R, Marillonnet S (2008) PLoS One 3: e3647.</a:t>
            </a:r>
          </a:p>
        </p:txBody>
      </p:sp>
      <p:sp>
        <p:nvSpPr>
          <p:cNvPr id="21538" name="79 CuadroTexto"/>
          <p:cNvSpPr txBox="1">
            <a:spLocks noChangeArrowheads="1"/>
          </p:cNvSpPr>
          <p:nvPr/>
        </p:nvSpPr>
        <p:spPr bwMode="auto">
          <a:xfrm>
            <a:off x="827088" y="765175"/>
            <a:ext cx="7705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alibri" pitchFamily="34" charset="0"/>
              </a:rPr>
              <a:t>GoldenBraid is based on Golden Gate, an assembly system described previously: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276600" y="4581525"/>
            <a:ext cx="2519363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2159000" y="4652963"/>
            <a:ext cx="4826000" cy="7556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8" name="97 Rectángulo"/>
          <p:cNvSpPr/>
          <p:nvPr/>
        </p:nvSpPr>
        <p:spPr>
          <a:xfrm>
            <a:off x="2987824" y="4545124"/>
            <a:ext cx="288032" cy="1296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99" name="98 Rectángulo"/>
          <p:cNvSpPr/>
          <p:nvPr/>
        </p:nvSpPr>
        <p:spPr>
          <a:xfrm>
            <a:off x="5868144" y="4667538"/>
            <a:ext cx="288032" cy="1296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pic>
        <p:nvPicPr>
          <p:cNvPr id="102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3860800"/>
            <a:ext cx="7112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8038" y="4076700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650" y="4094163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40" name="45 Grupo"/>
          <p:cNvGrpSpPr>
            <a:grpSpLocks/>
          </p:cNvGrpSpPr>
          <p:nvPr/>
        </p:nvGrpSpPr>
        <p:grpSpPr bwMode="auto">
          <a:xfrm>
            <a:off x="900113" y="1412875"/>
            <a:ext cx="3240087" cy="1071563"/>
            <a:chOff x="1043608" y="548680"/>
            <a:chExt cx="3240360" cy="1080120"/>
          </a:xfrm>
        </p:grpSpPr>
        <p:sp>
          <p:nvSpPr>
            <p:cNvPr id="44" name="43 Rectángulo"/>
            <p:cNvSpPr/>
            <p:nvPr/>
          </p:nvSpPr>
          <p:spPr>
            <a:xfrm>
              <a:off x="1691363" y="1484784"/>
              <a:ext cx="187182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84" name="83 Rectángulo redondeado"/>
            <p:cNvSpPr/>
            <p:nvPr/>
          </p:nvSpPr>
          <p:spPr>
            <a:xfrm>
              <a:off x="1043608" y="548680"/>
              <a:ext cx="3240360" cy="100811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pic>
        <p:nvPicPr>
          <p:cNvPr id="86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0075" y="1620838"/>
            <a:ext cx="7112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691680" y="2340496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pic>
        <p:nvPicPr>
          <p:cNvPr id="1026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258888" y="1620838"/>
            <a:ext cx="649287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190817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38 Rectángulo"/>
          <p:cNvSpPr/>
          <p:nvPr/>
        </p:nvSpPr>
        <p:spPr>
          <a:xfrm>
            <a:off x="3131840" y="2484512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pic>
        <p:nvPicPr>
          <p:cNvPr id="82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190817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51" name="46 Grupo"/>
          <p:cNvGrpSpPr>
            <a:grpSpLocks/>
          </p:cNvGrpSpPr>
          <p:nvPr/>
        </p:nvGrpSpPr>
        <p:grpSpPr bwMode="auto">
          <a:xfrm>
            <a:off x="5003800" y="1412875"/>
            <a:ext cx="3240088" cy="1143000"/>
            <a:chOff x="1043608" y="548680"/>
            <a:chExt cx="3240360" cy="1080120"/>
          </a:xfrm>
        </p:grpSpPr>
        <p:sp>
          <p:nvSpPr>
            <p:cNvPr id="48" name="47 Rectángulo"/>
            <p:cNvSpPr/>
            <p:nvPr/>
          </p:nvSpPr>
          <p:spPr>
            <a:xfrm>
              <a:off x="1691362" y="1484784"/>
              <a:ext cx="187182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1043608" y="548680"/>
              <a:ext cx="3240360" cy="100811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pic>
        <p:nvPicPr>
          <p:cNvPr id="56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45350" y="1673225"/>
            <a:ext cx="711200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56 Rectángulo"/>
          <p:cNvSpPr/>
          <p:nvPr/>
        </p:nvSpPr>
        <p:spPr>
          <a:xfrm>
            <a:off x="5796136" y="2340496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pic>
        <p:nvPicPr>
          <p:cNvPr id="59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64163" y="1620838"/>
            <a:ext cx="6477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92725" y="190817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63 Rectángulo"/>
          <p:cNvSpPr/>
          <p:nvPr/>
        </p:nvSpPr>
        <p:spPr>
          <a:xfrm>
            <a:off x="7236296" y="2484512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pic>
        <p:nvPicPr>
          <p:cNvPr id="66" name="Picture 4" descr="C:\Users\dorzaez\AppData\Local\Microsoft\Windows\Temporary Internet Files\Content.IE5\IZQY7N52\MC900339198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1908175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51 Rectángulo"/>
          <p:cNvSpPr/>
          <p:nvPr/>
        </p:nvSpPr>
        <p:spPr>
          <a:xfrm>
            <a:off x="3276600" y="4581525"/>
            <a:ext cx="2519363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grpSp>
        <p:nvGrpSpPr>
          <p:cNvPr id="4" name="70 Grupo"/>
          <p:cNvGrpSpPr>
            <a:grpSpLocks/>
          </p:cNvGrpSpPr>
          <p:nvPr/>
        </p:nvGrpSpPr>
        <p:grpSpPr bwMode="auto">
          <a:xfrm>
            <a:off x="1692275" y="2339975"/>
            <a:ext cx="1727200" cy="296863"/>
            <a:chOff x="1835696" y="2348880"/>
            <a:chExt cx="1728192" cy="296416"/>
          </a:xfrm>
        </p:grpSpPr>
        <p:sp>
          <p:nvSpPr>
            <p:cNvPr id="36" name="35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PART 1</a:t>
              </a:r>
            </a:p>
          </p:txBody>
        </p:sp>
        <p:sp>
          <p:nvSpPr>
            <p:cNvPr id="35" name="34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107" name="106 CuadroTexto"/>
          <p:cNvSpPr txBox="1"/>
          <p:nvPr/>
        </p:nvSpPr>
        <p:spPr>
          <a:xfrm>
            <a:off x="1691680" y="227687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grpSp>
        <p:nvGrpSpPr>
          <p:cNvPr id="6" name="74 Grupo"/>
          <p:cNvGrpSpPr>
            <a:grpSpLocks/>
          </p:cNvGrpSpPr>
          <p:nvPr/>
        </p:nvGrpSpPr>
        <p:grpSpPr bwMode="auto">
          <a:xfrm>
            <a:off x="5795963" y="2349500"/>
            <a:ext cx="1728787" cy="295275"/>
            <a:chOff x="5796136" y="2348880"/>
            <a:chExt cx="1728192" cy="296416"/>
          </a:xfrm>
        </p:grpSpPr>
        <p:sp>
          <p:nvSpPr>
            <p:cNvPr id="51" name="50 Rectángulo"/>
            <p:cNvSpPr/>
            <p:nvPr/>
          </p:nvSpPr>
          <p:spPr>
            <a:xfrm>
              <a:off x="723629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61" name="60 Rectángulo"/>
            <p:cNvSpPr/>
            <p:nvPr/>
          </p:nvSpPr>
          <p:spPr>
            <a:xfrm>
              <a:off x="608416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PART 2</a:t>
              </a:r>
            </a:p>
          </p:txBody>
        </p:sp>
        <p:sp>
          <p:nvSpPr>
            <p:cNvPr id="63" name="62 Rectángulo"/>
            <p:cNvSpPr/>
            <p:nvPr/>
          </p:nvSpPr>
          <p:spPr>
            <a:xfrm>
              <a:off x="579613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pic>
        <p:nvPicPr>
          <p:cNvPr id="106" name="Picture 2" descr="C:\Users\dorzaez\AppData\Local\Microsoft\Windows\Temporary Internet Files\Content.IE5\NMRC2SZN\MC900325662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435600" y="3841750"/>
            <a:ext cx="6492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77 Grupo"/>
          <p:cNvGrpSpPr>
            <a:grpSpLocks/>
          </p:cNvGrpSpPr>
          <p:nvPr/>
        </p:nvGrpSpPr>
        <p:grpSpPr bwMode="auto">
          <a:xfrm>
            <a:off x="2987675" y="4508500"/>
            <a:ext cx="3168650" cy="309563"/>
            <a:chOff x="2987824" y="4509120"/>
            <a:chExt cx="3168352" cy="309634"/>
          </a:xfrm>
        </p:grpSpPr>
        <p:sp>
          <p:nvSpPr>
            <p:cNvPr id="97" name="96 Rectángulo"/>
            <p:cNvSpPr/>
            <p:nvPr/>
          </p:nvSpPr>
          <p:spPr>
            <a:xfrm>
              <a:off x="2987824" y="4689140"/>
              <a:ext cx="288032" cy="12961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grpSp>
          <p:nvGrpSpPr>
            <p:cNvPr id="22585" name="76 Grupo"/>
            <p:cNvGrpSpPr>
              <a:grpSpLocks/>
            </p:cNvGrpSpPr>
            <p:nvPr/>
          </p:nvGrpSpPr>
          <p:grpSpPr bwMode="auto">
            <a:xfrm>
              <a:off x="3851920" y="4509120"/>
              <a:ext cx="2304256" cy="288032"/>
              <a:chOff x="3851920" y="4509120"/>
              <a:chExt cx="2304256" cy="288032"/>
            </a:xfrm>
          </p:grpSpPr>
          <p:sp>
            <p:nvSpPr>
              <p:cNvPr id="100" name="99 Rectángulo"/>
              <p:cNvSpPr/>
              <p:nvPr/>
            </p:nvSpPr>
            <p:spPr>
              <a:xfrm>
                <a:off x="5868144" y="4545124"/>
                <a:ext cx="288032" cy="129614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sz="4400" dirty="0"/>
              </a:p>
            </p:txBody>
          </p:sp>
          <p:sp>
            <p:nvSpPr>
              <p:cNvPr id="110" name="109 Rectángulo"/>
              <p:cNvSpPr/>
              <p:nvPr/>
            </p:nvSpPr>
            <p:spPr>
              <a:xfrm>
                <a:off x="3851920" y="4509120"/>
                <a:ext cx="1368152" cy="288032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dirty="0"/>
                  <a:t>Lac Z</a:t>
                </a:r>
              </a:p>
            </p:txBody>
          </p:sp>
          <p:sp>
            <p:nvSpPr>
              <p:cNvPr id="50" name="49 Flecha derecha"/>
              <p:cNvSpPr/>
              <p:nvPr/>
            </p:nvSpPr>
            <p:spPr>
              <a:xfrm>
                <a:off x="5220072" y="4509120"/>
                <a:ext cx="648072" cy="288032"/>
              </a:xfrm>
              <a:prstGeom prst="rightArrow">
                <a:avLst>
                  <a:gd name="adj1" fmla="val 74633"/>
                  <a:gd name="adj2" fmla="val 56391"/>
                </a:avLst>
              </a:prstGeom>
              <a:solidFill>
                <a:schemeClr val="accent6">
                  <a:lumMod val="75000"/>
                </a:schemeClr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500" b="1" dirty="0" err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BsaI</a:t>
                </a:r>
                <a:endParaRPr lang="es-E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4" name="53 Flecha derecha"/>
            <p:cNvSpPr/>
            <p:nvPr/>
          </p:nvSpPr>
          <p:spPr>
            <a:xfrm flipH="1">
              <a:off x="3203848" y="4509120"/>
              <a:ext cx="648072" cy="288032"/>
            </a:xfrm>
            <a:prstGeom prst="rightArrow">
              <a:avLst>
                <a:gd name="adj1" fmla="val 74633"/>
                <a:gd name="adj2" fmla="val 56391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500" b="1" dirty="0" err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BsaI</a:t>
              </a:r>
              <a:endParaRPr lang="es-ES" sz="15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55" name="54 Flecha derecha"/>
          <p:cNvSpPr/>
          <p:nvPr/>
        </p:nvSpPr>
        <p:spPr>
          <a:xfrm>
            <a:off x="5220072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57 Flecha derecha"/>
          <p:cNvSpPr/>
          <p:nvPr/>
        </p:nvSpPr>
        <p:spPr>
          <a:xfrm>
            <a:off x="1115616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67 Flecha derecha"/>
          <p:cNvSpPr/>
          <p:nvPr/>
        </p:nvSpPr>
        <p:spPr>
          <a:xfrm flipH="1">
            <a:off x="7452320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68 Flecha derecha"/>
          <p:cNvSpPr/>
          <p:nvPr/>
        </p:nvSpPr>
        <p:spPr>
          <a:xfrm flipH="1">
            <a:off x="3347864" y="234888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1" name="70 CuadroTexto"/>
          <p:cNvSpPr txBox="1"/>
          <p:nvPr/>
        </p:nvSpPr>
        <p:spPr>
          <a:xfrm>
            <a:off x="5796136" y="227687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3131840" y="227687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73" name="72 CuadroTexto"/>
          <p:cNvSpPr txBox="1"/>
          <p:nvPr/>
        </p:nvSpPr>
        <p:spPr>
          <a:xfrm>
            <a:off x="2974170" y="4499828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74" name="73 CuadroTexto"/>
          <p:cNvSpPr txBox="1"/>
          <p:nvPr/>
        </p:nvSpPr>
        <p:spPr>
          <a:xfrm>
            <a:off x="7236296" y="227687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5868144" y="4509120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2577" name="80 CuadroTexto"/>
          <p:cNvSpPr txBox="1">
            <a:spLocks noChangeArrowheads="1"/>
          </p:cNvSpPr>
          <p:nvPr/>
        </p:nvSpPr>
        <p:spPr bwMode="auto">
          <a:xfrm>
            <a:off x="1763713" y="1484313"/>
            <a:ext cx="1482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pENTR_Part1</a:t>
            </a:r>
          </a:p>
        </p:txBody>
      </p:sp>
      <p:sp>
        <p:nvSpPr>
          <p:cNvPr id="22578" name="82 CuadroTexto"/>
          <p:cNvSpPr txBox="1">
            <a:spLocks noChangeArrowheads="1"/>
          </p:cNvSpPr>
          <p:nvPr/>
        </p:nvSpPr>
        <p:spPr bwMode="auto">
          <a:xfrm>
            <a:off x="5940425" y="1484313"/>
            <a:ext cx="15144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pENTR_Part2</a:t>
            </a:r>
          </a:p>
        </p:txBody>
      </p:sp>
      <p:sp>
        <p:nvSpPr>
          <p:cNvPr id="22579" name="84 CuadroTexto"/>
          <p:cNvSpPr txBox="1">
            <a:spLocks noChangeArrowheads="1"/>
          </p:cNvSpPr>
          <p:nvPr/>
        </p:nvSpPr>
        <p:spPr bwMode="auto">
          <a:xfrm>
            <a:off x="4146550" y="4941888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pDEST</a:t>
            </a: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22581" name="79 CuadroTexto"/>
          <p:cNvSpPr txBox="1">
            <a:spLocks noChangeArrowheads="1"/>
          </p:cNvSpPr>
          <p:nvPr/>
        </p:nvSpPr>
        <p:spPr bwMode="auto">
          <a:xfrm>
            <a:off x="827088" y="765175"/>
            <a:ext cx="7705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>
                <a:solidFill>
                  <a:srgbClr val="002060"/>
                </a:solidFill>
                <a:latin typeface="Calibri" pitchFamily="34" charset="0"/>
              </a:rPr>
              <a:t>Golden Gate functions with TypeIIS restriction enzymes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87023E-7 L 0 0.2609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31552E-6 L -0.14948 0.314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" y="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0574E-7 L 0.14167 0.3155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15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78 Rectángulo"/>
          <p:cNvSpPr/>
          <p:nvPr/>
        </p:nvSpPr>
        <p:spPr>
          <a:xfrm>
            <a:off x="3095625" y="3860800"/>
            <a:ext cx="2520950" cy="1444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1979613" y="4005263"/>
            <a:ext cx="4824412" cy="7556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8" name="97 Rectángulo"/>
          <p:cNvSpPr/>
          <p:nvPr/>
        </p:nvSpPr>
        <p:spPr>
          <a:xfrm>
            <a:off x="2843808" y="3861048"/>
            <a:ext cx="288032" cy="1296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99" name="98 Rectángulo"/>
          <p:cNvSpPr/>
          <p:nvPr/>
        </p:nvSpPr>
        <p:spPr>
          <a:xfrm>
            <a:off x="5688124" y="4019466"/>
            <a:ext cx="288032" cy="1296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2" name="51 Rectángulo"/>
          <p:cNvSpPr/>
          <p:nvPr/>
        </p:nvSpPr>
        <p:spPr>
          <a:xfrm>
            <a:off x="3203575" y="3860800"/>
            <a:ext cx="2413000" cy="14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grpSp>
        <p:nvGrpSpPr>
          <p:cNvPr id="2" name="70 Grupo"/>
          <p:cNvGrpSpPr>
            <a:grpSpLocks/>
          </p:cNvGrpSpPr>
          <p:nvPr/>
        </p:nvGrpSpPr>
        <p:grpSpPr bwMode="auto">
          <a:xfrm>
            <a:off x="2808288" y="3141663"/>
            <a:ext cx="1727200" cy="295275"/>
            <a:chOff x="1835696" y="2348880"/>
            <a:chExt cx="1728192" cy="296416"/>
          </a:xfrm>
        </p:grpSpPr>
        <p:sp>
          <p:nvSpPr>
            <p:cNvPr id="36" name="35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28" name="27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i="1" dirty="0"/>
                <a:t>PART 1</a:t>
              </a:r>
            </a:p>
          </p:txBody>
        </p:sp>
        <p:sp>
          <p:nvSpPr>
            <p:cNvPr id="35" name="34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grpSp>
        <p:nvGrpSpPr>
          <p:cNvPr id="3" name="74 Grupo"/>
          <p:cNvGrpSpPr>
            <a:grpSpLocks/>
          </p:cNvGrpSpPr>
          <p:nvPr/>
        </p:nvGrpSpPr>
        <p:grpSpPr bwMode="auto">
          <a:xfrm>
            <a:off x="4248150" y="3357563"/>
            <a:ext cx="1728788" cy="295275"/>
            <a:chOff x="5796136" y="2348880"/>
            <a:chExt cx="1728192" cy="296416"/>
          </a:xfrm>
        </p:grpSpPr>
        <p:sp>
          <p:nvSpPr>
            <p:cNvPr id="51" name="50 Rectángulo"/>
            <p:cNvSpPr/>
            <p:nvPr/>
          </p:nvSpPr>
          <p:spPr>
            <a:xfrm>
              <a:off x="723629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61" name="60 Rectángulo"/>
            <p:cNvSpPr/>
            <p:nvPr/>
          </p:nvSpPr>
          <p:spPr>
            <a:xfrm>
              <a:off x="608416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dirty="0"/>
                <a:t>PART 2</a:t>
              </a:r>
            </a:p>
          </p:txBody>
        </p:sp>
        <p:sp>
          <p:nvSpPr>
            <p:cNvPr id="63" name="62 Rectángulo"/>
            <p:cNvSpPr/>
            <p:nvPr/>
          </p:nvSpPr>
          <p:spPr>
            <a:xfrm>
              <a:off x="579613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23564" name="84 CuadroTexto"/>
          <p:cNvSpPr txBox="1">
            <a:spLocks noChangeArrowheads="1"/>
          </p:cNvSpPr>
          <p:nvPr/>
        </p:nvSpPr>
        <p:spPr bwMode="auto">
          <a:xfrm>
            <a:off x="3965575" y="4221163"/>
            <a:ext cx="8524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pDEST</a:t>
            </a:r>
          </a:p>
        </p:txBody>
      </p:sp>
      <p:grpSp>
        <p:nvGrpSpPr>
          <p:cNvPr id="4" name="74 Grupo"/>
          <p:cNvGrpSpPr>
            <a:grpSpLocks/>
          </p:cNvGrpSpPr>
          <p:nvPr/>
        </p:nvGrpSpPr>
        <p:grpSpPr bwMode="auto">
          <a:xfrm>
            <a:off x="5364163" y="3284538"/>
            <a:ext cx="936625" cy="720725"/>
            <a:chOff x="2555776" y="1412776"/>
            <a:chExt cx="1152128" cy="1008112"/>
          </a:xfrm>
        </p:grpSpPr>
        <p:pic>
          <p:nvPicPr>
            <p:cNvPr id="23578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69 Multiplicar"/>
            <p:cNvSpPr/>
            <p:nvPr/>
          </p:nvSpPr>
          <p:spPr>
            <a:xfrm rot="10800000">
              <a:off x="2555776" y="1557109"/>
              <a:ext cx="1152128" cy="863779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5" name="76 Grupo"/>
          <p:cNvGrpSpPr>
            <a:grpSpLocks/>
          </p:cNvGrpSpPr>
          <p:nvPr/>
        </p:nvGrpSpPr>
        <p:grpSpPr bwMode="auto">
          <a:xfrm>
            <a:off x="3851275" y="3284538"/>
            <a:ext cx="936625" cy="720725"/>
            <a:chOff x="2555776" y="1412776"/>
            <a:chExt cx="1152128" cy="1008112"/>
          </a:xfrm>
        </p:grpSpPr>
        <p:pic>
          <p:nvPicPr>
            <p:cNvPr id="23576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86 Multiplicar"/>
            <p:cNvSpPr/>
            <p:nvPr/>
          </p:nvSpPr>
          <p:spPr>
            <a:xfrm rot="10800000">
              <a:off x="2555776" y="1557109"/>
              <a:ext cx="1152128" cy="863779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6" name="87 Grupo"/>
          <p:cNvGrpSpPr>
            <a:grpSpLocks/>
          </p:cNvGrpSpPr>
          <p:nvPr/>
        </p:nvGrpSpPr>
        <p:grpSpPr bwMode="auto">
          <a:xfrm>
            <a:off x="2484438" y="3213100"/>
            <a:ext cx="935037" cy="720725"/>
            <a:chOff x="2555776" y="1412776"/>
            <a:chExt cx="1152128" cy="1008112"/>
          </a:xfrm>
        </p:grpSpPr>
        <p:pic>
          <p:nvPicPr>
            <p:cNvPr id="23574" name="Picture 3" descr="C:\Users\dorzaez\AppData\Local\Microsoft\Windows\Temporary Internet Files\Content.IE5\NMRC2SZN\MC900325662[1]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2348879">
              <a:off x="2771800" y="1412776"/>
              <a:ext cx="792088" cy="88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" name="89 Multiplicar"/>
            <p:cNvSpPr/>
            <p:nvPr/>
          </p:nvSpPr>
          <p:spPr>
            <a:xfrm rot="10800000">
              <a:off x="2555776" y="1557110"/>
              <a:ext cx="1152128" cy="863778"/>
            </a:xfrm>
            <a:prstGeom prst="mathMultiply">
              <a:avLst>
                <a:gd name="adj1" fmla="val 657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23568" name="90 CuadroTexto"/>
          <p:cNvSpPr txBox="1">
            <a:spLocks noChangeArrowheads="1"/>
          </p:cNvSpPr>
          <p:nvPr/>
        </p:nvSpPr>
        <p:spPr bwMode="auto">
          <a:xfrm>
            <a:off x="3586163" y="5013325"/>
            <a:ext cx="34607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alibri" pitchFamily="34" charset="0"/>
              </a:rPr>
              <a:t>Seamless, multipartite assembly</a:t>
            </a:r>
          </a:p>
          <a:p>
            <a:r>
              <a:rPr lang="es-ES">
                <a:latin typeface="Calibri" pitchFamily="34" charset="0"/>
              </a:rPr>
              <a:t>High efficiency</a:t>
            </a:r>
          </a:p>
          <a:p>
            <a:r>
              <a:rPr lang="es-ES">
                <a:latin typeface="Calibri" pitchFamily="34" charset="0"/>
              </a:rPr>
              <a:t>Combinatorial</a:t>
            </a:r>
          </a:p>
        </p:txBody>
      </p:sp>
      <p:sp>
        <p:nvSpPr>
          <p:cNvPr id="23569" name="91 CuadroTexto"/>
          <p:cNvSpPr txBox="1">
            <a:spLocks noChangeArrowheads="1"/>
          </p:cNvSpPr>
          <p:nvPr/>
        </p:nvSpPr>
        <p:spPr bwMode="auto">
          <a:xfrm>
            <a:off x="2339975" y="1916113"/>
            <a:ext cx="34147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alibri" pitchFamily="34" charset="0"/>
              </a:rPr>
              <a:t>One tube-one reaction:</a:t>
            </a:r>
          </a:p>
          <a:p>
            <a:r>
              <a:rPr lang="es-ES">
                <a:latin typeface="Calibri" pitchFamily="34" charset="0"/>
              </a:rPr>
              <a:t>Ligase + RE (cycles 16ºC and 37ºC) </a:t>
            </a: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  <p:sp>
        <p:nvSpPr>
          <p:cNvPr id="30" name="Text Box 59"/>
          <p:cNvSpPr txBox="1">
            <a:spLocks noChangeArrowheads="1"/>
          </p:cNvSpPr>
          <p:nvPr/>
        </p:nvSpPr>
        <p:spPr bwMode="auto">
          <a:xfrm>
            <a:off x="1619672" y="1340768"/>
            <a:ext cx="5780087" cy="457200"/>
          </a:xfrm>
          <a:prstGeom prst="rect">
            <a:avLst/>
          </a:prstGeom>
          <a:solidFill>
            <a:srgbClr val="FFFF99"/>
          </a:soli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The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Golden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Gate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Assembly</a:t>
            </a:r>
            <a:r>
              <a:rPr lang="es-ES" sz="2400" dirty="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lang="es-ES" sz="2400" dirty="0" err="1">
                <a:solidFill>
                  <a:srgbClr val="000066"/>
                </a:solidFill>
                <a:latin typeface="Comic Sans MS" pitchFamily="66" charset="0"/>
              </a:rPr>
              <a:t>System</a:t>
            </a:r>
            <a:endParaRPr lang="es-ES" sz="2400" dirty="0">
              <a:solidFill>
                <a:srgbClr val="000066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21536E-6 L 0.004 0.1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58085E-6 L 0.00399 0.072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115 Rectángulo redondeado"/>
          <p:cNvSpPr/>
          <p:nvPr/>
        </p:nvSpPr>
        <p:spPr>
          <a:xfrm>
            <a:off x="539750" y="2528888"/>
            <a:ext cx="2952750" cy="7556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5" name="114 Rectángulo redondeado"/>
          <p:cNvSpPr/>
          <p:nvPr/>
        </p:nvSpPr>
        <p:spPr>
          <a:xfrm>
            <a:off x="5651500" y="2457450"/>
            <a:ext cx="3024188" cy="7556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4" name="113 Rectángulo redondeado"/>
          <p:cNvSpPr/>
          <p:nvPr/>
        </p:nvSpPr>
        <p:spPr>
          <a:xfrm>
            <a:off x="3059113" y="1376363"/>
            <a:ext cx="3025775" cy="75723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79" name="78 Rectángulo"/>
          <p:cNvSpPr/>
          <p:nvPr/>
        </p:nvSpPr>
        <p:spPr>
          <a:xfrm>
            <a:off x="3276600" y="5337175"/>
            <a:ext cx="2519363" cy="1444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8" name="97 Rectángulo"/>
          <p:cNvSpPr/>
          <p:nvPr/>
        </p:nvSpPr>
        <p:spPr>
          <a:xfrm>
            <a:off x="2268686" y="5301208"/>
            <a:ext cx="288032" cy="1296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99" name="98 Rectángulo"/>
          <p:cNvSpPr/>
          <p:nvPr/>
        </p:nvSpPr>
        <p:spPr>
          <a:xfrm>
            <a:off x="6646019" y="5423622"/>
            <a:ext cx="288032" cy="1296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" name="4 Rectángulo"/>
          <p:cNvSpPr/>
          <p:nvPr/>
        </p:nvSpPr>
        <p:spPr>
          <a:xfrm>
            <a:off x="1187624" y="3176972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39" name="38 Rectángulo"/>
          <p:cNvSpPr/>
          <p:nvPr/>
        </p:nvSpPr>
        <p:spPr>
          <a:xfrm>
            <a:off x="2627784" y="3320988"/>
            <a:ext cx="288032" cy="1440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2" name="51 Rectángulo"/>
          <p:cNvSpPr/>
          <p:nvPr/>
        </p:nvSpPr>
        <p:spPr>
          <a:xfrm>
            <a:off x="3276600" y="5337175"/>
            <a:ext cx="2519363" cy="14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7" name="96 Rectángulo"/>
          <p:cNvSpPr/>
          <p:nvPr/>
        </p:nvSpPr>
        <p:spPr>
          <a:xfrm>
            <a:off x="2257393" y="5408684"/>
            <a:ext cx="288669" cy="1299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100" name="99 Rectángulo"/>
          <p:cNvSpPr/>
          <p:nvPr/>
        </p:nvSpPr>
        <p:spPr>
          <a:xfrm>
            <a:off x="6660967" y="5264903"/>
            <a:ext cx="287532" cy="1289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8" name="57 Flecha derecha"/>
          <p:cNvSpPr/>
          <p:nvPr/>
        </p:nvSpPr>
        <p:spPr>
          <a:xfrm>
            <a:off x="611560" y="3185356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68 Flecha derecha"/>
          <p:cNvSpPr/>
          <p:nvPr/>
        </p:nvSpPr>
        <p:spPr>
          <a:xfrm flipH="1">
            <a:off x="2843808" y="3185356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2255033" y="5255912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6639669" y="5204879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24604" name="80 CuadroTexto"/>
          <p:cNvSpPr txBox="1">
            <a:spLocks noChangeArrowheads="1"/>
          </p:cNvSpPr>
          <p:nvPr/>
        </p:nvSpPr>
        <p:spPr bwMode="auto">
          <a:xfrm>
            <a:off x="1258888" y="2816225"/>
            <a:ext cx="15621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pENTR_PROM</a:t>
            </a:r>
          </a:p>
        </p:txBody>
      </p:sp>
      <p:sp>
        <p:nvSpPr>
          <p:cNvPr id="24605" name="84 CuadroTexto"/>
          <p:cNvSpPr txBox="1">
            <a:spLocks noChangeArrowheads="1"/>
          </p:cNvSpPr>
          <p:nvPr/>
        </p:nvSpPr>
        <p:spPr bwMode="auto">
          <a:xfrm>
            <a:off x="4146550" y="5697538"/>
            <a:ext cx="8509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pDEST</a:t>
            </a:r>
          </a:p>
        </p:txBody>
      </p:sp>
      <p:sp>
        <p:nvSpPr>
          <p:cNvPr id="62" name="61 Rectángulo"/>
          <p:cNvSpPr/>
          <p:nvPr/>
        </p:nvSpPr>
        <p:spPr>
          <a:xfrm>
            <a:off x="3707904" y="2132224"/>
            <a:ext cx="288032" cy="144015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7" name="66 Rectángulo"/>
          <p:cNvSpPr/>
          <p:nvPr/>
        </p:nvSpPr>
        <p:spPr>
          <a:xfrm>
            <a:off x="5148064" y="1952836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4612" name="Group 97"/>
          <p:cNvGrpSpPr>
            <a:grpSpLocks/>
          </p:cNvGrpSpPr>
          <p:nvPr/>
        </p:nvGrpSpPr>
        <p:grpSpPr bwMode="auto">
          <a:xfrm>
            <a:off x="3660775" y="1855788"/>
            <a:ext cx="1847850" cy="493712"/>
            <a:chOff x="2296" y="1531"/>
            <a:chExt cx="1164" cy="311"/>
          </a:xfrm>
        </p:grpSpPr>
        <p:sp>
          <p:nvSpPr>
            <p:cNvPr id="65" name="64 Rectángulo"/>
            <p:cNvSpPr/>
            <p:nvPr/>
          </p:nvSpPr>
          <p:spPr>
            <a:xfrm>
              <a:off x="3243" y="1684"/>
              <a:ext cx="181" cy="9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70" name="69 Rectángulo"/>
            <p:cNvSpPr/>
            <p:nvPr/>
          </p:nvSpPr>
          <p:spPr>
            <a:xfrm>
              <a:off x="2517" y="1601"/>
              <a:ext cx="726" cy="182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CDS</a:t>
              </a:r>
            </a:p>
          </p:txBody>
        </p:sp>
        <p:sp>
          <p:nvSpPr>
            <p:cNvPr id="75" name="74 Rectángulo"/>
            <p:cNvSpPr/>
            <p:nvPr/>
          </p:nvSpPr>
          <p:spPr>
            <a:xfrm>
              <a:off x="2336" y="1615"/>
              <a:ext cx="181" cy="91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77" name="76 CuadroTexto"/>
          <p:cNvSpPr txBox="1"/>
          <p:nvPr/>
        </p:nvSpPr>
        <p:spPr>
          <a:xfrm>
            <a:off x="3684092" y="1903500"/>
            <a:ext cx="301685" cy="369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78" name="77 Flecha derecha"/>
          <p:cNvSpPr/>
          <p:nvPr/>
        </p:nvSpPr>
        <p:spPr>
          <a:xfrm>
            <a:off x="3130253" y="1988208"/>
            <a:ext cx="648071" cy="288031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7" name="86 Flecha derecha"/>
          <p:cNvSpPr/>
          <p:nvPr/>
        </p:nvSpPr>
        <p:spPr>
          <a:xfrm flipH="1">
            <a:off x="5364088" y="196122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616" name="87 CuadroTexto"/>
          <p:cNvSpPr txBox="1">
            <a:spLocks noChangeArrowheads="1"/>
          </p:cNvSpPr>
          <p:nvPr/>
        </p:nvSpPr>
        <p:spPr bwMode="auto">
          <a:xfrm>
            <a:off x="3779838" y="1592263"/>
            <a:ext cx="149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pENTR_Term</a:t>
            </a:r>
          </a:p>
        </p:txBody>
      </p:sp>
      <p:grpSp>
        <p:nvGrpSpPr>
          <p:cNvPr id="24617" name="Group 96"/>
          <p:cNvGrpSpPr>
            <a:grpSpLocks/>
          </p:cNvGrpSpPr>
          <p:nvPr/>
        </p:nvGrpSpPr>
        <p:grpSpPr bwMode="auto">
          <a:xfrm>
            <a:off x="1116013" y="3068638"/>
            <a:ext cx="1871662" cy="500062"/>
            <a:chOff x="703" y="2480"/>
            <a:chExt cx="1179" cy="315"/>
          </a:xfrm>
        </p:grpSpPr>
        <p:sp>
          <p:nvSpPr>
            <p:cNvPr id="2" name="35 Rectángulo"/>
            <p:cNvSpPr/>
            <p:nvPr/>
          </p:nvSpPr>
          <p:spPr>
            <a:xfrm>
              <a:off x="1648" y="2566"/>
              <a:ext cx="182" cy="91"/>
            </a:xfrm>
            <a:prstGeom prst="rect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grpSp>
          <p:nvGrpSpPr>
            <p:cNvPr id="24697" name="Group 95"/>
            <p:cNvGrpSpPr>
              <a:grpSpLocks/>
            </p:cNvGrpSpPr>
            <p:nvPr/>
          </p:nvGrpSpPr>
          <p:grpSpPr bwMode="auto">
            <a:xfrm>
              <a:off x="703" y="2480"/>
              <a:ext cx="1179" cy="315"/>
              <a:chOff x="710" y="1928"/>
              <a:chExt cx="1179" cy="315"/>
            </a:xfrm>
          </p:grpSpPr>
          <p:sp>
            <p:nvSpPr>
              <p:cNvPr id="28" name="27 Rectángulo"/>
              <p:cNvSpPr/>
              <p:nvPr/>
            </p:nvSpPr>
            <p:spPr>
              <a:xfrm>
                <a:off x="930" y="2001"/>
                <a:ext cx="725" cy="182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PROM</a:t>
                </a:r>
              </a:p>
            </p:txBody>
          </p:sp>
          <p:sp>
            <p:nvSpPr>
              <p:cNvPr id="3" name="34 Rectángulo"/>
              <p:cNvSpPr/>
              <p:nvPr/>
            </p:nvSpPr>
            <p:spPr>
              <a:xfrm>
                <a:off x="748" y="2097"/>
                <a:ext cx="182" cy="91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sz="4400" dirty="0"/>
              </a:p>
            </p:txBody>
          </p:sp>
          <p:sp>
            <p:nvSpPr>
              <p:cNvPr id="89" name="88 CuadroTexto"/>
              <p:cNvSpPr txBox="1"/>
              <p:nvPr/>
            </p:nvSpPr>
            <p:spPr>
              <a:xfrm>
                <a:off x="1647" y="1956"/>
                <a:ext cx="190" cy="23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+mn-lt"/>
                    <a:cs typeface="+mn-cs"/>
                  </a:rPr>
                  <a:t>4</a:t>
                </a:r>
              </a:p>
            </p:txBody>
          </p:sp>
        </p:grpSp>
      </p:grpSp>
      <p:sp>
        <p:nvSpPr>
          <p:cNvPr id="92" name="91 CuadroTexto"/>
          <p:cNvSpPr txBox="1"/>
          <p:nvPr/>
        </p:nvSpPr>
        <p:spPr>
          <a:xfrm>
            <a:off x="5148064" y="1903500"/>
            <a:ext cx="301686" cy="369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94" name="93 Rectángulo"/>
          <p:cNvSpPr/>
          <p:nvPr/>
        </p:nvSpPr>
        <p:spPr>
          <a:xfrm>
            <a:off x="6300192" y="3247268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96" name="95 Rectángulo"/>
          <p:cNvSpPr/>
          <p:nvPr/>
        </p:nvSpPr>
        <p:spPr>
          <a:xfrm>
            <a:off x="7740352" y="3067881"/>
            <a:ext cx="288032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4625" name="Group 99"/>
          <p:cNvGrpSpPr>
            <a:grpSpLocks/>
          </p:cNvGrpSpPr>
          <p:nvPr/>
        </p:nvGrpSpPr>
        <p:grpSpPr bwMode="auto">
          <a:xfrm>
            <a:off x="6235700" y="2997200"/>
            <a:ext cx="1847850" cy="493713"/>
            <a:chOff x="3928" y="2212"/>
            <a:chExt cx="1164" cy="311"/>
          </a:xfrm>
        </p:grpSpPr>
        <p:grpSp>
          <p:nvGrpSpPr>
            <p:cNvPr id="24686" name="Group 98"/>
            <p:cNvGrpSpPr>
              <a:grpSpLocks/>
            </p:cNvGrpSpPr>
            <p:nvPr/>
          </p:nvGrpSpPr>
          <p:grpSpPr bwMode="auto">
            <a:xfrm>
              <a:off x="4113" y="2212"/>
              <a:ext cx="979" cy="311"/>
              <a:chOff x="4113" y="2212"/>
              <a:chExt cx="979" cy="311"/>
            </a:xfrm>
          </p:grpSpPr>
          <p:sp>
            <p:nvSpPr>
              <p:cNvPr id="95" name="94 Rectángulo"/>
              <p:cNvSpPr/>
              <p:nvPr/>
            </p:nvSpPr>
            <p:spPr>
              <a:xfrm>
                <a:off x="4876" y="2364"/>
                <a:ext cx="181" cy="9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 sz="4400" dirty="0"/>
              </a:p>
            </p:txBody>
          </p:sp>
          <p:sp>
            <p:nvSpPr>
              <p:cNvPr id="101" name="100 Rectángulo"/>
              <p:cNvSpPr/>
              <p:nvPr/>
            </p:nvSpPr>
            <p:spPr>
              <a:xfrm>
                <a:off x="4150" y="2284"/>
                <a:ext cx="726" cy="18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TERM</a:t>
                </a:r>
              </a:p>
            </p:txBody>
          </p:sp>
        </p:grpSp>
        <p:sp>
          <p:nvSpPr>
            <p:cNvPr id="104" name="103 Rectángulo"/>
            <p:cNvSpPr/>
            <p:nvPr/>
          </p:nvSpPr>
          <p:spPr>
            <a:xfrm>
              <a:off x="3969" y="2296"/>
              <a:ext cx="181" cy="9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108" name="107 CuadroTexto"/>
          <p:cNvSpPr txBox="1"/>
          <p:nvPr/>
        </p:nvSpPr>
        <p:spPr>
          <a:xfrm>
            <a:off x="6277967" y="2984761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109" name="108 Flecha derecha"/>
          <p:cNvSpPr/>
          <p:nvPr/>
        </p:nvSpPr>
        <p:spPr>
          <a:xfrm>
            <a:off x="5724128" y="3069915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1" name="110 Flecha derecha"/>
          <p:cNvSpPr/>
          <p:nvPr/>
        </p:nvSpPr>
        <p:spPr>
          <a:xfrm flipH="1">
            <a:off x="7956376" y="3041340"/>
            <a:ext cx="648072" cy="28803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4629" name="111 CuadroTexto"/>
          <p:cNvSpPr txBox="1">
            <a:spLocks noChangeArrowheads="1"/>
          </p:cNvSpPr>
          <p:nvPr/>
        </p:nvSpPr>
        <p:spPr bwMode="auto">
          <a:xfrm>
            <a:off x="6372225" y="2516188"/>
            <a:ext cx="1477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002060"/>
                </a:solidFill>
                <a:latin typeface="Comic Sans MS" pitchFamily="66" charset="0"/>
              </a:rPr>
              <a:t>pENTR_Term</a:t>
            </a:r>
          </a:p>
        </p:txBody>
      </p:sp>
      <p:sp>
        <p:nvSpPr>
          <p:cNvPr id="113" name="112 CuadroTexto"/>
          <p:cNvSpPr txBox="1"/>
          <p:nvPr/>
        </p:nvSpPr>
        <p:spPr>
          <a:xfrm>
            <a:off x="7740352" y="3040769"/>
            <a:ext cx="301686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cxnSp>
        <p:nvCxnSpPr>
          <p:cNvPr id="118" name="117 Conector recto de flecha"/>
          <p:cNvCxnSpPr/>
          <p:nvPr/>
        </p:nvCxnSpPr>
        <p:spPr>
          <a:xfrm>
            <a:off x="2195513" y="3500438"/>
            <a:ext cx="1223962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9 Conector recto de flecha"/>
          <p:cNvCxnSpPr/>
          <p:nvPr/>
        </p:nvCxnSpPr>
        <p:spPr>
          <a:xfrm rot="5400000">
            <a:off x="3781425" y="3140075"/>
            <a:ext cx="1584325" cy="3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121 Conector recto de flecha"/>
          <p:cNvCxnSpPr/>
          <p:nvPr/>
        </p:nvCxnSpPr>
        <p:spPr>
          <a:xfrm rot="10800000" flipV="1">
            <a:off x="5364163" y="3536950"/>
            <a:ext cx="1008062" cy="792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106 CuadroTexto"/>
          <p:cNvSpPr txBox="1"/>
          <p:nvPr/>
        </p:nvSpPr>
        <p:spPr>
          <a:xfrm>
            <a:off x="1187624" y="3114936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4" name="78 Rectángulo"/>
          <p:cNvSpPr/>
          <p:nvPr/>
        </p:nvSpPr>
        <p:spPr>
          <a:xfrm>
            <a:off x="3816350" y="4337050"/>
            <a:ext cx="2520950" cy="1444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93" name="92 Rectángulo redondeado"/>
          <p:cNvSpPr/>
          <p:nvPr/>
        </p:nvSpPr>
        <p:spPr>
          <a:xfrm>
            <a:off x="1476375" y="5373688"/>
            <a:ext cx="6626225" cy="9540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40" name="39 Rectángulo"/>
          <p:cNvSpPr/>
          <p:nvPr/>
        </p:nvSpPr>
        <p:spPr>
          <a:xfrm>
            <a:off x="2304257" y="4241602"/>
            <a:ext cx="288032" cy="1440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42" name="41 Rectángulo"/>
          <p:cNvSpPr/>
          <p:nvPr/>
        </p:nvSpPr>
        <p:spPr>
          <a:xfrm>
            <a:off x="3744417" y="4385618"/>
            <a:ext cx="288032" cy="1440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grpSp>
        <p:nvGrpSpPr>
          <p:cNvPr id="24643" name="70 Grupo"/>
          <p:cNvGrpSpPr>
            <a:grpSpLocks/>
          </p:cNvGrpSpPr>
          <p:nvPr/>
        </p:nvGrpSpPr>
        <p:grpSpPr bwMode="auto">
          <a:xfrm>
            <a:off x="2305050" y="4241800"/>
            <a:ext cx="1727200" cy="296863"/>
            <a:chOff x="1835696" y="2348880"/>
            <a:chExt cx="1728192" cy="296416"/>
          </a:xfrm>
        </p:grpSpPr>
        <p:sp>
          <p:nvSpPr>
            <p:cNvPr id="44" name="43 Rectángulo"/>
            <p:cNvSpPr/>
            <p:nvPr/>
          </p:nvSpPr>
          <p:spPr>
            <a:xfrm>
              <a:off x="3275856" y="2348880"/>
              <a:ext cx="288032" cy="14401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  <p:sp>
          <p:nvSpPr>
            <p:cNvPr id="45" name="44 Rectángulo"/>
            <p:cNvSpPr/>
            <p:nvPr/>
          </p:nvSpPr>
          <p:spPr>
            <a:xfrm>
              <a:off x="2123728" y="2348880"/>
              <a:ext cx="1152128" cy="2880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PROM</a:t>
              </a:r>
            </a:p>
          </p:txBody>
        </p:sp>
        <p:sp>
          <p:nvSpPr>
            <p:cNvPr id="46" name="45 Rectángulo"/>
            <p:cNvSpPr/>
            <p:nvPr/>
          </p:nvSpPr>
          <p:spPr>
            <a:xfrm>
              <a:off x="1835696" y="2501280"/>
              <a:ext cx="288032" cy="14401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4400" dirty="0"/>
            </a:p>
          </p:txBody>
        </p:sp>
      </p:grpSp>
      <p:sp>
        <p:nvSpPr>
          <p:cNvPr id="55" name="54 Rectángulo"/>
          <p:cNvSpPr/>
          <p:nvPr/>
        </p:nvSpPr>
        <p:spPr>
          <a:xfrm>
            <a:off x="5184576" y="4385618"/>
            <a:ext cx="288033" cy="152400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56" name="55 Rectángulo"/>
          <p:cNvSpPr/>
          <p:nvPr/>
        </p:nvSpPr>
        <p:spPr>
          <a:xfrm>
            <a:off x="5184576" y="4241602"/>
            <a:ext cx="288033" cy="144016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" name="57 Rectángulo"/>
          <p:cNvSpPr/>
          <p:nvPr/>
        </p:nvSpPr>
        <p:spPr>
          <a:xfrm>
            <a:off x="4032448" y="4265414"/>
            <a:ext cx="1152129" cy="28803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CDS</a:t>
            </a:r>
          </a:p>
        </p:txBody>
      </p:sp>
      <p:sp>
        <p:nvSpPr>
          <p:cNvPr id="59" name="58 Rectángulo"/>
          <p:cNvSpPr/>
          <p:nvPr/>
        </p:nvSpPr>
        <p:spPr>
          <a:xfrm>
            <a:off x="6624736" y="4377234"/>
            <a:ext cx="288033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0" name="59 Rectángulo"/>
          <p:cNvSpPr/>
          <p:nvPr/>
        </p:nvSpPr>
        <p:spPr>
          <a:xfrm>
            <a:off x="6624736" y="4241602"/>
            <a:ext cx="288033" cy="1440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4400" dirty="0"/>
          </a:p>
        </p:txBody>
      </p:sp>
      <p:sp>
        <p:nvSpPr>
          <p:cNvPr id="66" name="65 Rectángulo"/>
          <p:cNvSpPr/>
          <p:nvPr/>
        </p:nvSpPr>
        <p:spPr>
          <a:xfrm>
            <a:off x="5472608" y="4265414"/>
            <a:ext cx="1152129" cy="288033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7" name="110 CuadroTexto"/>
          <p:cNvSpPr txBox="1"/>
          <p:nvPr/>
        </p:nvSpPr>
        <p:spPr>
          <a:xfrm>
            <a:off x="2304257" y="4193946"/>
            <a:ext cx="3016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1</a:t>
            </a:r>
          </a:p>
        </p:txBody>
      </p:sp>
      <p:sp>
        <p:nvSpPr>
          <p:cNvPr id="112" name="111 CuadroTexto"/>
          <p:cNvSpPr txBox="1"/>
          <p:nvPr/>
        </p:nvSpPr>
        <p:spPr>
          <a:xfrm>
            <a:off x="6624736" y="4211409"/>
            <a:ext cx="301686" cy="369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2</a:t>
            </a:r>
          </a:p>
        </p:txBody>
      </p:sp>
      <p:sp>
        <p:nvSpPr>
          <p:cNvPr id="335" name="334 CuadroTexto"/>
          <p:cNvSpPr txBox="1"/>
          <p:nvPr/>
        </p:nvSpPr>
        <p:spPr>
          <a:xfrm>
            <a:off x="3744417" y="4193406"/>
            <a:ext cx="301685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4</a:t>
            </a:r>
          </a:p>
        </p:txBody>
      </p:sp>
      <p:sp>
        <p:nvSpPr>
          <p:cNvPr id="336" name="335 CuadroTexto"/>
          <p:cNvSpPr txBox="1"/>
          <p:nvPr/>
        </p:nvSpPr>
        <p:spPr>
          <a:xfrm>
            <a:off x="5184576" y="4193406"/>
            <a:ext cx="301686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rPr>
              <a:t>3</a:t>
            </a:r>
          </a:p>
        </p:txBody>
      </p:sp>
      <p:sp>
        <p:nvSpPr>
          <p:cNvPr id="24662" name="337 CuadroTexto"/>
          <p:cNvSpPr txBox="1">
            <a:spLocks noChangeArrowheads="1"/>
          </p:cNvSpPr>
          <p:nvPr/>
        </p:nvSpPr>
        <p:spPr bwMode="auto">
          <a:xfrm>
            <a:off x="3600450" y="3933825"/>
            <a:ext cx="546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atgg</a:t>
            </a:r>
          </a:p>
        </p:txBody>
      </p:sp>
      <p:sp>
        <p:nvSpPr>
          <p:cNvPr id="24663" name="338 CuadroTexto"/>
          <p:cNvSpPr txBox="1">
            <a:spLocks noChangeArrowheads="1"/>
          </p:cNvSpPr>
          <p:nvPr/>
        </p:nvSpPr>
        <p:spPr bwMode="auto">
          <a:xfrm>
            <a:off x="5040313" y="3933825"/>
            <a:ext cx="542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tgaa</a:t>
            </a:r>
          </a:p>
        </p:txBody>
      </p:sp>
      <p:sp>
        <p:nvSpPr>
          <p:cNvPr id="24664" name="339 CuadroTexto"/>
          <p:cNvSpPr txBox="1">
            <a:spLocks noChangeArrowheads="1"/>
          </p:cNvSpPr>
          <p:nvPr/>
        </p:nvSpPr>
        <p:spPr bwMode="auto">
          <a:xfrm>
            <a:off x="2160588" y="3933825"/>
            <a:ext cx="534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ctta</a:t>
            </a:r>
          </a:p>
        </p:txBody>
      </p:sp>
      <p:sp>
        <p:nvSpPr>
          <p:cNvPr id="24665" name="340 CuadroTexto"/>
          <p:cNvSpPr txBox="1">
            <a:spLocks noChangeArrowheads="1"/>
          </p:cNvSpPr>
          <p:nvPr/>
        </p:nvSpPr>
        <p:spPr bwMode="auto">
          <a:xfrm>
            <a:off x="6480175" y="3986213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>
                <a:solidFill>
                  <a:srgbClr val="002060"/>
                </a:solidFill>
                <a:latin typeface="Comic Sans MS" pitchFamily="66" charset="0"/>
              </a:rPr>
              <a:t>ttgg</a:t>
            </a:r>
          </a:p>
        </p:txBody>
      </p:sp>
      <p:sp>
        <p:nvSpPr>
          <p:cNvPr id="35" name="34 Rectángulo redondeado"/>
          <p:cNvSpPr/>
          <p:nvPr/>
        </p:nvSpPr>
        <p:spPr>
          <a:xfrm>
            <a:off x="1321421" y="5782047"/>
            <a:ext cx="432048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LB</a:t>
            </a:r>
          </a:p>
        </p:txBody>
      </p:sp>
      <p:sp>
        <p:nvSpPr>
          <p:cNvPr id="36" name="35 Rectángulo redondeado"/>
          <p:cNvSpPr/>
          <p:nvPr/>
        </p:nvSpPr>
        <p:spPr>
          <a:xfrm>
            <a:off x="7811398" y="5709022"/>
            <a:ext cx="500726" cy="2880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400" dirty="0"/>
              <a:t>RB</a:t>
            </a:r>
          </a:p>
        </p:txBody>
      </p:sp>
      <p:sp>
        <p:nvSpPr>
          <p:cNvPr id="54" name="53 Flecha derecha"/>
          <p:cNvSpPr/>
          <p:nvPr/>
        </p:nvSpPr>
        <p:spPr>
          <a:xfrm flipH="1">
            <a:off x="2542745" y="5229294"/>
            <a:ext cx="648020" cy="288412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0" name="49 Flecha derecha"/>
          <p:cNvSpPr/>
          <p:nvPr/>
        </p:nvSpPr>
        <p:spPr>
          <a:xfrm>
            <a:off x="6012597" y="5229032"/>
            <a:ext cx="648497" cy="287356"/>
          </a:xfrm>
          <a:prstGeom prst="rightArrow">
            <a:avLst>
              <a:gd name="adj1" fmla="val 74633"/>
              <a:gd name="adj2" fmla="val 5639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5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BsaI</a:t>
            </a:r>
            <a:endParaRPr lang="es-ES" sz="1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0" name="109 Rectángulo"/>
          <p:cNvSpPr/>
          <p:nvPr/>
        </p:nvSpPr>
        <p:spPr>
          <a:xfrm>
            <a:off x="3317717" y="5229224"/>
            <a:ext cx="2593730" cy="2872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Lac Z</a:t>
            </a:r>
          </a:p>
        </p:txBody>
      </p:sp>
      <p:sp>
        <p:nvSpPr>
          <p:cNvPr id="24677" name="Text Box 145"/>
          <p:cNvSpPr txBox="1">
            <a:spLocks noChangeArrowheads="1"/>
          </p:cNvSpPr>
          <p:nvPr/>
        </p:nvSpPr>
        <p:spPr bwMode="auto">
          <a:xfrm>
            <a:off x="295275" y="765175"/>
            <a:ext cx="8901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latin typeface="Comic Sans MS" pitchFamily="66" charset="0"/>
              </a:rPr>
              <a:t>Golden Gate opened the way to multipartite assembly of standarized DNA pieces</a:t>
            </a:r>
          </a:p>
        </p:txBody>
      </p:sp>
      <p:sp>
        <p:nvSpPr>
          <p:cNvPr id="80" name="Text Box 4"/>
          <p:cNvSpPr txBox="1">
            <a:spLocks noChangeArrowheads="1"/>
          </p:cNvSpPr>
          <p:nvPr/>
        </p:nvSpPr>
        <p:spPr bwMode="auto">
          <a:xfrm>
            <a:off x="0" y="201613"/>
            <a:ext cx="8450263" cy="368300"/>
          </a:xfrm>
          <a:prstGeom prst="rect">
            <a:avLst/>
          </a:prstGeom>
          <a:solidFill>
            <a:srgbClr val="CCCC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Combining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traits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is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 </a:t>
            </a:r>
            <a:r>
              <a:rPr lang="es-ES" dirty="0" err="1">
                <a:solidFill>
                  <a:srgbClr val="000066"/>
                </a:solidFill>
                <a:latin typeface="+mj-lt"/>
                <a:cs typeface="+mn-cs"/>
              </a:rPr>
              <a:t>easy</a:t>
            </a:r>
            <a:r>
              <a:rPr lang="es-ES" dirty="0">
                <a:solidFill>
                  <a:srgbClr val="000066"/>
                </a:solidFill>
                <a:latin typeface="+mj-lt"/>
                <a:cs typeface="+mn-cs"/>
              </a:rPr>
              <a:t>.</a:t>
            </a:r>
            <a:endParaRPr lang="es-ES" i="1" dirty="0">
              <a:latin typeface="+mj-lt"/>
              <a:cs typeface="Andalus" pitchFamily="18" charset="-78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706</Words>
  <Application>Microsoft Office PowerPoint</Application>
  <PresentationFormat>On-screen Show (4:3)</PresentationFormat>
  <Paragraphs>227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Arial</vt:lpstr>
      <vt:lpstr>Comic Sans MS</vt:lpstr>
      <vt:lpstr>Andalus</vt:lpstr>
      <vt:lpstr>Times New Roman</vt:lpstr>
      <vt:lpstr>Arial Narrow</vt:lpstr>
      <vt:lpstr>Tema de Office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Usuario</dc:creator>
  <cp:lastModifiedBy>Asun</cp:lastModifiedBy>
  <cp:revision>9</cp:revision>
  <dcterms:created xsi:type="dcterms:W3CDTF">2011-11-25T08:48:25Z</dcterms:created>
  <dcterms:modified xsi:type="dcterms:W3CDTF">2011-11-25T11:03:33Z</dcterms:modified>
</cp:coreProperties>
</file>